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62"/>
  </p:notesMasterIdLst>
  <p:sldIdLst>
    <p:sldId id="256" r:id="rId2"/>
    <p:sldId id="326" r:id="rId3"/>
    <p:sldId id="257" r:id="rId4"/>
    <p:sldId id="259" r:id="rId5"/>
    <p:sldId id="264" r:id="rId6"/>
    <p:sldId id="261" r:id="rId7"/>
    <p:sldId id="269" r:id="rId8"/>
    <p:sldId id="268" r:id="rId9"/>
    <p:sldId id="275" r:id="rId10"/>
    <p:sldId id="260" r:id="rId11"/>
    <p:sldId id="270" r:id="rId12"/>
    <p:sldId id="271" r:id="rId13"/>
    <p:sldId id="272" r:id="rId14"/>
    <p:sldId id="273" r:id="rId15"/>
    <p:sldId id="281" r:id="rId16"/>
    <p:sldId id="288" r:id="rId17"/>
    <p:sldId id="289" r:id="rId18"/>
    <p:sldId id="325" r:id="rId19"/>
    <p:sldId id="290" r:id="rId20"/>
    <p:sldId id="291" r:id="rId21"/>
    <p:sldId id="292" r:id="rId22"/>
    <p:sldId id="293" r:id="rId23"/>
    <p:sldId id="294" r:id="rId24"/>
    <p:sldId id="287" r:id="rId25"/>
    <p:sldId id="286" r:id="rId26"/>
    <p:sldId id="295" r:id="rId27"/>
    <p:sldId id="318" r:id="rId28"/>
    <p:sldId id="305" r:id="rId29"/>
    <p:sldId id="296" r:id="rId30"/>
    <p:sldId id="297" r:id="rId31"/>
    <p:sldId id="300" r:id="rId32"/>
    <p:sldId id="301" r:id="rId33"/>
    <p:sldId id="308" r:id="rId34"/>
    <p:sldId id="309" r:id="rId35"/>
    <p:sldId id="310" r:id="rId36"/>
    <p:sldId id="302" r:id="rId37"/>
    <p:sldId id="276" r:id="rId38"/>
    <p:sldId id="303" r:id="rId39"/>
    <p:sldId id="277" r:id="rId40"/>
    <p:sldId id="278" r:id="rId41"/>
    <p:sldId id="304" r:id="rId42"/>
    <p:sldId id="306" r:id="rId43"/>
    <p:sldId id="311" r:id="rId44"/>
    <p:sldId id="312" r:id="rId45"/>
    <p:sldId id="313" r:id="rId46"/>
    <p:sldId id="314" r:id="rId47"/>
    <p:sldId id="315" r:id="rId48"/>
    <p:sldId id="284" r:id="rId49"/>
    <p:sldId id="316" r:id="rId50"/>
    <p:sldId id="283" r:id="rId51"/>
    <p:sldId id="328" r:id="rId52"/>
    <p:sldId id="327" r:id="rId53"/>
    <p:sldId id="330" r:id="rId54"/>
    <p:sldId id="329" r:id="rId55"/>
    <p:sldId id="317" r:id="rId56"/>
    <p:sldId id="321" r:id="rId57"/>
    <p:sldId id="322" r:id="rId58"/>
    <p:sldId id="323" r:id="rId59"/>
    <p:sldId id="324" r:id="rId60"/>
    <p:sldId id="331" r:id="rId61"/>
  </p:sldIdLst>
  <p:sldSz cx="9144000" cy="5143500" type="screen16x9"/>
  <p:notesSz cx="6858000" cy="9144000"/>
  <p:embeddedFontLst>
    <p:embeddedFont>
      <p:font typeface="Walter Turncoat" panose="020B0604020202020204" charset="0"/>
      <p:regular r:id="rId63"/>
    </p:embeddedFont>
    <p:embeddedFont>
      <p:font typeface="Sniglet" panose="020B0604020202020204" charset="0"/>
      <p:regular r:id="rId64"/>
    </p:embeddedFont>
    <p:embeddedFont>
      <p:font typeface="Arial Unicode MS" panose="020B0604020202020204" pitchFamily="34" charset="-128"/>
      <p:regular r:id="rId65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8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DDAFDB-AB83-4BC4-9DC3-4E85DFDBB591}">
  <a:tblStyle styleId="{79DDAFDB-AB83-4BC4-9DC3-4E85DFDBB591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632" autoAdjust="0"/>
  </p:normalViewPr>
  <p:slideViewPr>
    <p:cSldViewPr>
      <p:cViewPr varScale="1">
        <p:scale>
          <a:sx n="114" d="100"/>
          <a:sy n="114" d="100"/>
        </p:scale>
        <p:origin x="152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1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jpg>
</file>

<file path=ppt/media/image3.png>
</file>

<file path=ppt/media/image30.jpg>
</file>

<file path=ppt/media/image31.png>
</file>

<file path=ppt/media/image32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035911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79784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36266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86203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94185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9026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Usually</a:t>
            </a:r>
            <a:r>
              <a:rPr lang="en-US" baseline="0" dirty="0" smtClean="0"/>
              <a:t> we have a business problem.  Or a problem space aka Domain.</a:t>
            </a:r>
          </a:p>
          <a:p>
            <a:r>
              <a:rPr lang="en-US" baseline="0" dirty="0" smtClean="0"/>
              <a:t>In order to build a software solution we do software models aka business models/domain models.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562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Software models in OOP are OBJECTS!</a:t>
            </a:r>
          </a:p>
          <a:p>
            <a:r>
              <a:rPr lang="en-US" baseline="0" dirty="0" smtClean="0"/>
              <a:t>In order to show some code, lets talk in the domain of an NEXT ecommerce system.</a:t>
            </a:r>
          </a:p>
          <a:p>
            <a:r>
              <a:rPr lang="en-US" dirty="0" smtClean="0"/>
              <a:t>Shopping cart example.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4679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4413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Those</a:t>
            </a:r>
            <a:r>
              <a:rPr lang="en-US" baseline="0" dirty="0" smtClean="0"/>
              <a:t> models are known as Business Models, Domain Models or Entities.</a:t>
            </a:r>
          </a:p>
          <a:p>
            <a:r>
              <a:rPr lang="en-US" baseline="0" dirty="0" smtClean="0"/>
              <a:t>OFC to work with this class there is a Cart Service.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217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service</a:t>
            </a:r>
            <a:r>
              <a:rPr lang="en-US" baseline="0" dirty="0" smtClean="0"/>
              <a:t> with some BL;</a:t>
            </a:r>
          </a:p>
          <a:p>
            <a:r>
              <a:rPr lang="en-US" baseline="0" dirty="0" smtClean="0"/>
              <a:t>But what’s the problem?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812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100" dirty="0" smtClean="0">
                <a:solidFill>
                  <a:schemeClr val="tx1"/>
                </a:solidFill>
              </a:rPr>
              <a:t>Software</a:t>
            </a:r>
            <a:r>
              <a:rPr lang="en-US" sz="1100" baseline="0" dirty="0" smtClean="0">
                <a:solidFill>
                  <a:schemeClr val="tx1"/>
                </a:solidFill>
              </a:rPr>
              <a:t> Architecture</a:t>
            </a:r>
          </a:p>
          <a:p>
            <a:pPr>
              <a:spcBef>
                <a:spcPts val="0"/>
              </a:spcBef>
              <a:buNone/>
            </a:pPr>
            <a:r>
              <a:rPr lang="en-US" sz="1100" baseline="0" dirty="0" smtClean="0">
                <a:solidFill>
                  <a:schemeClr val="tx1"/>
                </a:solidFill>
              </a:rPr>
              <a:t>	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Boundaries, </a:t>
            </a:r>
            <a:endParaRPr lang="en-US" altLang="en-US" sz="1100" dirty="0" smtClean="0">
              <a:solidFill>
                <a:srgbClr val="000000"/>
              </a:solidFill>
              <a:latin typeface="Arial Unicode MS" panose="020B0604020202020204" pitchFamily="34" charset="-128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CAP Theorem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Layered Architecture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Messaging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  <a:r>
              <a:rPr lang="en-US" altLang="en-US" sz="1100" dirty="0" err="1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Microservices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  <a:endParaRPr lang="en-US" altLang="en-US" sz="1100" dirty="0" smtClean="0">
              <a:solidFill>
                <a:srgbClr val="000000"/>
              </a:solidFill>
              <a:latin typeface="Arial Unicode MS" panose="020B0604020202020204" pitchFamily="34" charset="-128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 	Onion Architecture</a:t>
            </a:r>
            <a:endParaRPr lang="en-US" altLang="en-US" sz="1100" dirty="0" smtClean="0">
              <a:solidFill>
                <a:srgbClr val="000000"/>
              </a:solidFill>
              <a:latin typeface="Arial Unicode MS" panose="020B0604020202020204" pitchFamily="34" charset="-128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Scalability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SOA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Logical Architecture vs Physical 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Architecture</a:t>
            </a:r>
            <a:endParaRPr lang="en-US" altLang="en-US" sz="1100" dirty="0" smtClean="0">
              <a:solidFill>
                <a:srgbClr val="000000"/>
              </a:solidFill>
              <a:latin typeface="Arial Unicode MS" panose="020B0604020202020204" pitchFamily="34" charset="-128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Publish/Subscribe</a:t>
            </a:r>
            <a:endParaRPr lang="en-US" altLang="en-US" sz="1100" dirty="0" smtClean="0">
              <a:solidFill>
                <a:srgbClr val="000000"/>
              </a:solidFill>
              <a:latin typeface="Arial Unicode MS" panose="020B0604020202020204" pitchFamily="34" charset="-128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Eventual 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Consistency</a:t>
            </a:r>
            <a:r>
              <a:rPr lang="en-US" sz="1100" dirty="0" smtClean="0">
                <a:solidFill>
                  <a:schemeClr val="tx1"/>
                </a:solidFill>
              </a:rPr>
              <a:t/>
            </a:r>
            <a:br>
              <a:rPr lang="en-US" sz="1100" dirty="0" smtClean="0">
                <a:solidFill>
                  <a:schemeClr val="tx1"/>
                </a:solidFill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33457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is not an object. Because by definition NEXT;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3631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objects</a:t>
            </a:r>
            <a:r>
              <a:rPr lang="en-US" baseline="0" dirty="0" smtClean="0"/>
              <a:t> have behavior. </a:t>
            </a:r>
          </a:p>
          <a:p>
            <a:r>
              <a:rPr lang="en-US" baseline="0" dirty="0" smtClean="0"/>
              <a:t>They are </a:t>
            </a:r>
            <a:r>
              <a:rPr lang="en-US" baseline="0" dirty="0" err="1" smtClean="0"/>
              <a:t>incasulated</a:t>
            </a:r>
            <a:r>
              <a:rPr lang="en-US" baseline="0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0385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</a:t>
            </a:r>
            <a:r>
              <a:rPr lang="en-US" baseline="0" dirty="0" smtClean="0"/>
              <a:t> of the people can see a </a:t>
            </a:r>
            <a:r>
              <a:rPr lang="en-US" baseline="0" dirty="0" err="1" smtClean="0"/>
              <a:t>struct</a:t>
            </a:r>
            <a:r>
              <a:rPr lang="en-US" baseline="0" dirty="0" smtClean="0"/>
              <a:t> here but this is passed as a references so its incorrect to say that this is a </a:t>
            </a:r>
            <a:r>
              <a:rPr lang="en-US" baseline="0" dirty="0" err="1" smtClean="0"/>
              <a:t>struct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This is called anemic model: Next;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5186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anemic?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084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All of the above.</a:t>
            </a:r>
            <a:r>
              <a:rPr lang="en-US" baseline="0" dirty="0" smtClean="0"/>
              <a:t> Basically it means that it can not do anything be him self. NEXT;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44580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That’s why the anemic model needs a manager or a service to do the work for him. Talk on the code.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0090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anemic?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5270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1214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2388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088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business logic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2914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Service responsibilities:</a:t>
            </a:r>
          </a:p>
          <a:p>
            <a:r>
              <a:rPr lang="en-US" dirty="0" smtClean="0"/>
              <a:t>Load</a:t>
            </a:r>
            <a:r>
              <a:rPr lang="en-US" baseline="0" dirty="0" smtClean="0"/>
              <a:t> the model.</a:t>
            </a:r>
          </a:p>
          <a:p>
            <a:r>
              <a:rPr lang="en-US" baseline="0" dirty="0" smtClean="0"/>
              <a:t>Satisfy Dependencies, like connection with external systems etc.</a:t>
            </a:r>
          </a:p>
          <a:p>
            <a:r>
              <a:rPr lang="en-US" baseline="0" dirty="0" smtClean="0"/>
              <a:t>Call the respective method.</a:t>
            </a:r>
          </a:p>
          <a:p>
            <a:r>
              <a:rPr lang="en-US" baseline="0" dirty="0" smtClean="0"/>
              <a:t>Save the model.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the purpose of the presentation we will show another healthy model. NEXT;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8646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trough the constructor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5543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</a:t>
            </a:r>
            <a:r>
              <a:rPr lang="en-US" baseline="0" dirty="0" smtClean="0"/>
              <a:t> the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724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</a:t>
            </a:r>
            <a:r>
              <a:rPr lang="en-US" baseline="0" dirty="0" smtClean="0"/>
              <a:t> the methods. </a:t>
            </a:r>
          </a:p>
          <a:p>
            <a:r>
              <a:rPr lang="en-US" baseline="0" dirty="0" smtClean="0"/>
              <a:t>Generally we can improve this code even more with some tactical patterns. But about this in the following 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5014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828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MSDN Code</a:t>
            </a:r>
            <a:r>
              <a:rPr lang="en-US" baseline="0" dirty="0" smtClean="0"/>
              <a:t> first EXAMPLE for EF 4,5,6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2337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MSDN Code</a:t>
            </a:r>
            <a:r>
              <a:rPr lang="en-US" baseline="0" dirty="0" smtClean="0"/>
              <a:t> first EXAMPLE for EF 4,5,6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16596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</a:t>
            </a:r>
            <a:r>
              <a:rPr lang="en-US" baseline="0" dirty="0" smtClean="0"/>
              <a:t> latest documentation as of 8</a:t>
            </a:r>
            <a:r>
              <a:rPr lang="en-US" baseline="30000" dirty="0" smtClean="0"/>
              <a:t>th</a:t>
            </a:r>
            <a:r>
              <a:rPr lang="en-US" baseline="0" dirty="0" smtClean="0"/>
              <a:t> of October 2015</a:t>
            </a:r>
          </a:p>
          <a:p>
            <a:r>
              <a:rPr lang="en-US" baseline="0" dirty="0" smtClean="0"/>
              <a:t>Latest  doctrine version is 2.5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6493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896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34231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models are</a:t>
            </a:r>
            <a:r>
              <a:rPr lang="en-US" baseline="0" dirty="0" smtClean="0"/>
              <a:t> strong and rich. Everything is good. Phase one of the E Commerce is done, orders are placed etc. Every time an order is created a shipping address is sent. A new requirement comes that the user should have </a:t>
            </a:r>
            <a:r>
              <a:rPr lang="en-US" baseline="0" dirty="0" err="1" smtClean="0"/>
              <a:t>ShippingAddress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40843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Adding the 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4235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multiple addresses</a:t>
            </a:r>
            <a:r>
              <a:rPr lang="en-US" baseline="0" dirty="0" smtClean="0"/>
              <a:t> for regular customers. And enterprise customers.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20955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 we add an</a:t>
            </a:r>
            <a:r>
              <a:rPr lang="en-US" baseline="0" dirty="0" smtClean="0"/>
              <a:t> Avatar…..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67321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than we add an Email….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18074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</a:t>
            </a:r>
            <a:r>
              <a:rPr lang="en-US" baseline="0" dirty="0" smtClean="0"/>
              <a:t> a phone number…</a:t>
            </a:r>
          </a:p>
          <a:p>
            <a:r>
              <a:rPr lang="en-US" baseline="0" dirty="0" smtClean="0"/>
              <a:t>At this point its starting to become unmanageable. The file is 125 lines.</a:t>
            </a:r>
          </a:p>
          <a:p>
            <a:r>
              <a:rPr lang="en-US" baseline="0" dirty="0" smtClean="0"/>
              <a:t>Yes the code itself is all right but the model is having to many responsibilities, SOLID?</a:t>
            </a:r>
          </a:p>
          <a:p>
            <a:r>
              <a:rPr lang="en-US" baseline="0" dirty="0" smtClean="0"/>
              <a:t>If two people are working on two different parts of the system should they change the same files?</a:t>
            </a:r>
          </a:p>
          <a:p>
            <a:r>
              <a:rPr lang="en-US" baseline="0" dirty="0" smtClean="0"/>
              <a:t>We call this a Heavy model… NEXT;</a:t>
            </a:r>
          </a:p>
        </p:txBody>
      </p:sp>
    </p:spTree>
    <p:extLst>
      <p:ext uri="{BB962C8B-B14F-4D97-AF65-F5344CB8AC3E}">
        <p14:creationId xmlns:p14="http://schemas.microsoft.com/office/powerpoint/2010/main" val="231692466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</a:t>
            </a:r>
            <a:r>
              <a:rPr lang="en-US" baseline="0" dirty="0" smtClean="0"/>
              <a:t> so many responsibilities, so that’s its difficult to support. Its expensive to add, remove, or change functionality.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71254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Personally</a:t>
            </a:r>
            <a:r>
              <a:rPr lang="en-US" baseline="0" dirty="0" smtClean="0"/>
              <a:t> I don’t like regions</a:t>
            </a:r>
            <a:r>
              <a:rPr lang="en-US" dirty="0" smtClean="0"/>
              <a:t>.</a:t>
            </a:r>
            <a:r>
              <a:rPr lang="en-US" baseline="0" dirty="0" smtClean="0"/>
              <a:t> 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baseline="0" dirty="0" smtClean="0"/>
              <a:t>For me it means that the regions needs to be refactored. The class or the method has to many responsibilities.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baseline="0" dirty="0" smtClean="0"/>
              <a:t>It decreases readability when used like its shown on the screenshot.</a:t>
            </a:r>
          </a:p>
          <a:p>
            <a:pPr>
              <a:spcBef>
                <a:spcPts val="0"/>
              </a:spcBef>
              <a:buNone/>
            </a:pPr>
            <a:r>
              <a:rPr lang="en-US" baseline="0" dirty="0" smtClean="0"/>
              <a:t>Refactor it..</a:t>
            </a:r>
          </a:p>
        </p:txBody>
      </p:sp>
    </p:spTree>
    <p:extLst>
      <p:ext uri="{BB962C8B-B14F-4D97-AF65-F5344CB8AC3E}">
        <p14:creationId xmlns:p14="http://schemas.microsoft.com/office/powerpoint/2010/main" val="74262118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895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Let’s show some examples:</a:t>
            </a:r>
            <a:endParaRPr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736102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678400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Lets move out the address first</a:t>
            </a:r>
          </a:p>
        </p:txBody>
      </p:sp>
    </p:spTree>
    <p:extLst>
      <p:ext uri="{BB962C8B-B14F-4D97-AF65-F5344CB8AC3E}">
        <p14:creationId xmlns:p14="http://schemas.microsoft.com/office/powerpoint/2010/main" val="30899205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Talk on the code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the profile information;</a:t>
            </a:r>
          </a:p>
        </p:txBody>
      </p:sp>
    </p:spTree>
    <p:extLst>
      <p:ext uri="{BB962C8B-B14F-4D97-AF65-F5344CB8AC3E}">
        <p14:creationId xmlns:p14="http://schemas.microsoft.com/office/powerpoint/2010/main" val="117418995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Talk on the profile…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now we have our initial beautiful user</a:t>
            </a:r>
          </a:p>
        </p:txBody>
      </p:sp>
    </p:spTree>
    <p:extLst>
      <p:ext uri="{BB962C8B-B14F-4D97-AF65-F5344CB8AC3E}">
        <p14:creationId xmlns:p14="http://schemas.microsoft.com/office/powerpoint/2010/main" val="259196517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Three models belonging of the same thing…</a:t>
            </a:r>
          </a:p>
        </p:txBody>
      </p:sp>
    </p:spTree>
    <p:extLst>
      <p:ext uri="{BB962C8B-B14F-4D97-AF65-F5344CB8AC3E}">
        <p14:creationId xmlns:p14="http://schemas.microsoft.com/office/powerpoint/2010/main" val="4147958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57280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100" dirty="0" smtClean="0">
                <a:solidFill>
                  <a:schemeClr val="tx1"/>
                </a:solidFill>
              </a:rPr>
              <a:t>Software</a:t>
            </a:r>
            <a:r>
              <a:rPr lang="en-US" sz="1100" baseline="0" dirty="0" smtClean="0">
                <a:solidFill>
                  <a:schemeClr val="tx1"/>
                </a:solidFill>
              </a:rPr>
              <a:t> Architecture</a:t>
            </a:r>
          </a:p>
          <a:p>
            <a:pPr>
              <a:spcBef>
                <a:spcPts val="0"/>
              </a:spcBef>
              <a:buNone/>
            </a:pPr>
            <a:r>
              <a:rPr lang="en-US" sz="1100" baseline="0" dirty="0" smtClean="0">
                <a:solidFill>
                  <a:schemeClr val="tx1"/>
                </a:solidFill>
              </a:rPr>
              <a:t>	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Boundaries, </a:t>
            </a:r>
            <a:endParaRPr lang="en-US" altLang="en-US" sz="1100" dirty="0" smtClean="0">
              <a:solidFill>
                <a:srgbClr val="000000"/>
              </a:solidFill>
              <a:latin typeface="Arial Unicode MS" panose="020B0604020202020204" pitchFamily="34" charset="-128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CAP Theorem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Layered Architecture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Messaging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  <a:r>
              <a:rPr lang="en-US" altLang="en-US" sz="1100" dirty="0" err="1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Microservices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  <a:endParaRPr lang="en-US" altLang="en-US" sz="1100" dirty="0" smtClean="0">
              <a:solidFill>
                <a:srgbClr val="000000"/>
              </a:solidFill>
              <a:latin typeface="Arial Unicode MS" panose="020B0604020202020204" pitchFamily="34" charset="-128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 	Onion Architecture</a:t>
            </a:r>
            <a:endParaRPr lang="en-US" altLang="en-US" sz="1100" dirty="0" smtClean="0">
              <a:solidFill>
                <a:srgbClr val="000000"/>
              </a:solidFill>
              <a:latin typeface="Arial Unicode MS" panose="020B0604020202020204" pitchFamily="34" charset="-128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Scalability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SOA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Logical Architecture vs Physical 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Architecture</a:t>
            </a:r>
            <a:endParaRPr lang="en-US" altLang="en-US" sz="1100" dirty="0" smtClean="0">
              <a:solidFill>
                <a:srgbClr val="000000"/>
              </a:solidFill>
              <a:latin typeface="Arial Unicode MS" panose="020B0604020202020204" pitchFamily="34" charset="-128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Publish/Subscribe</a:t>
            </a:r>
            <a:endParaRPr lang="en-US" altLang="en-US" sz="1100" dirty="0" smtClean="0">
              <a:solidFill>
                <a:srgbClr val="000000"/>
              </a:solidFill>
              <a:latin typeface="Arial Unicode MS" panose="020B0604020202020204" pitchFamily="34" charset="-128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	Eventual </a:t>
            </a:r>
            <a:r>
              <a:rPr lang="en-US" altLang="en-US" sz="11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Consistency</a:t>
            </a:r>
            <a:r>
              <a:rPr lang="en-US" sz="1100" dirty="0" smtClean="0">
                <a:solidFill>
                  <a:schemeClr val="tx1"/>
                </a:solidFill>
              </a:rPr>
              <a:t/>
            </a:r>
            <a:br>
              <a:rPr lang="en-US" sz="1100" dirty="0" smtClean="0">
                <a:solidFill>
                  <a:schemeClr val="tx1"/>
                </a:solidFill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7086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2103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2288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2182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685800" y="1991814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SzPct val="100000"/>
              <a:defRPr sz="6000"/>
            </a:lvl1pPr>
            <a:lvl2pPr algn="ctr">
              <a:spcBef>
                <a:spcPts val="0"/>
              </a:spcBef>
              <a:buSzPct val="100000"/>
              <a:defRPr sz="6000"/>
            </a:lvl2pPr>
            <a:lvl3pPr algn="ctr">
              <a:spcBef>
                <a:spcPts val="0"/>
              </a:spcBef>
              <a:buSzPct val="100000"/>
              <a:defRPr sz="6000"/>
            </a:lvl3pPr>
            <a:lvl4pPr algn="ctr">
              <a:spcBef>
                <a:spcPts val="0"/>
              </a:spcBef>
              <a:buSzPct val="100000"/>
              <a:defRPr sz="6000"/>
            </a:lvl4pPr>
            <a:lvl5pPr algn="ctr">
              <a:spcBef>
                <a:spcPts val="0"/>
              </a:spcBef>
              <a:buSzPct val="100000"/>
              <a:defRPr sz="6000"/>
            </a:lvl5pPr>
            <a:lvl6pPr algn="ctr">
              <a:spcBef>
                <a:spcPts val="0"/>
              </a:spcBef>
              <a:buSzPct val="100000"/>
              <a:defRPr sz="6000"/>
            </a:lvl6pPr>
            <a:lvl7pPr algn="ctr">
              <a:spcBef>
                <a:spcPts val="0"/>
              </a:spcBef>
              <a:buSzPct val="100000"/>
              <a:defRPr sz="6000"/>
            </a:lvl7pPr>
            <a:lvl8pPr algn="ctr">
              <a:spcBef>
                <a:spcPts val="0"/>
              </a:spcBef>
              <a:buSzPct val="100000"/>
              <a:defRPr sz="6000"/>
            </a:lvl8pPr>
            <a:lvl9pPr algn="ctr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685800" y="1964344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SzPct val="100000"/>
              <a:defRPr sz="4800"/>
            </a:lvl1pPr>
            <a:lvl2pPr algn="ctr" rtl="0">
              <a:spcBef>
                <a:spcPts val="0"/>
              </a:spcBef>
              <a:buSzPct val="100000"/>
              <a:defRPr sz="4800"/>
            </a:lvl2pPr>
            <a:lvl3pPr algn="ctr" rtl="0">
              <a:spcBef>
                <a:spcPts val="0"/>
              </a:spcBef>
              <a:buSzPct val="100000"/>
              <a:defRPr sz="4800"/>
            </a:lvl3pPr>
            <a:lvl4pPr algn="ctr" rtl="0">
              <a:spcBef>
                <a:spcPts val="0"/>
              </a:spcBef>
              <a:buSzPct val="100000"/>
              <a:defRPr sz="4800"/>
            </a:lvl4pPr>
            <a:lvl5pPr algn="ctr" rtl="0">
              <a:spcBef>
                <a:spcPts val="0"/>
              </a:spcBef>
              <a:buSzPct val="100000"/>
              <a:defRPr sz="4800"/>
            </a:lvl5pPr>
            <a:lvl6pPr algn="ctr" rtl="0">
              <a:spcBef>
                <a:spcPts val="0"/>
              </a:spcBef>
              <a:buSzPct val="100000"/>
              <a:defRPr sz="4800"/>
            </a:lvl6pPr>
            <a:lvl7pPr algn="ctr" rtl="0">
              <a:spcBef>
                <a:spcPts val="0"/>
              </a:spcBef>
              <a:buSzPct val="100000"/>
              <a:defRPr sz="4800"/>
            </a:lvl7pPr>
            <a:lvl8pPr algn="ctr" rtl="0">
              <a:spcBef>
                <a:spcPts val="0"/>
              </a:spcBef>
              <a:buSzPct val="100000"/>
              <a:defRPr sz="4800"/>
            </a:lvl8pPr>
            <a:lvl9pPr algn="ctr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685800" y="3144854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/>
            </a:lvl1pPr>
            <a:lvl2pPr algn="ctr" rtl="0">
              <a:spcBef>
                <a:spcPts val="0"/>
              </a:spcBef>
              <a:buSzPct val="100000"/>
              <a:buNone/>
              <a:defRPr sz="3000"/>
            </a:lvl2pPr>
            <a:lvl3pPr algn="ctr" rtl="0">
              <a:spcBef>
                <a:spcPts val="0"/>
              </a:spcBef>
              <a:buSzPct val="100000"/>
              <a:buNone/>
              <a:defRPr sz="3000"/>
            </a:lvl3pPr>
            <a:lvl4pPr algn="ctr" rtl="0">
              <a:spcBef>
                <a:spcPts val="0"/>
              </a:spcBef>
              <a:buSzPct val="100000"/>
              <a:buNone/>
              <a:defRPr sz="3000"/>
            </a:lvl4pPr>
            <a:lvl5pPr algn="ctr" rtl="0">
              <a:spcBef>
                <a:spcPts val="0"/>
              </a:spcBef>
              <a:buSzPct val="100000"/>
              <a:buNone/>
              <a:defRPr sz="3000"/>
            </a:lvl5pPr>
            <a:lvl6pPr algn="ctr" rtl="0">
              <a:spcBef>
                <a:spcPts val="0"/>
              </a:spcBef>
              <a:buSzPct val="100000"/>
              <a:buNone/>
              <a:defRPr sz="3000"/>
            </a:lvl6pPr>
            <a:lvl7pPr algn="ctr" rtl="0">
              <a:spcBef>
                <a:spcPts val="0"/>
              </a:spcBef>
              <a:buSzPct val="100000"/>
              <a:buNone/>
              <a:defRPr sz="3000"/>
            </a:lvl7pPr>
            <a:lvl8pPr algn="ctr" rtl="0">
              <a:spcBef>
                <a:spcPts val="0"/>
              </a:spcBef>
              <a:buSzPct val="100000"/>
              <a:buNone/>
              <a:defRPr sz="3000"/>
            </a:lvl8pPr>
            <a:lvl9pPr algn="ctr" rtl="0">
              <a:spcBef>
                <a:spcPts val="0"/>
              </a:spcBef>
              <a:buSzPct val="100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1700926" y="1399802"/>
            <a:ext cx="5742300" cy="819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SzPct val="100000"/>
              <a:defRPr sz="3000"/>
            </a:lvl1pPr>
            <a:lvl2pPr algn="ctr" rtl="0">
              <a:spcBef>
                <a:spcPts val="0"/>
              </a:spcBef>
              <a:buSzPct val="100000"/>
              <a:defRPr sz="3000"/>
            </a:lvl2pPr>
            <a:lvl3pPr algn="ctr" rtl="0">
              <a:spcBef>
                <a:spcPts val="0"/>
              </a:spcBef>
              <a:buSzPct val="100000"/>
              <a:defRPr sz="3000"/>
            </a:lvl3pPr>
            <a:lvl4pPr algn="ctr" rtl="0">
              <a:spcBef>
                <a:spcPts val="0"/>
              </a:spcBef>
              <a:buSzPct val="100000"/>
              <a:defRPr sz="3000"/>
            </a:lvl4pPr>
            <a:lvl5pPr algn="ctr" rtl="0">
              <a:spcBef>
                <a:spcPts val="0"/>
              </a:spcBef>
              <a:buSzPct val="100000"/>
              <a:defRPr sz="3000"/>
            </a:lvl5pPr>
            <a:lvl6pPr algn="ctr" rtl="0">
              <a:spcBef>
                <a:spcPts val="0"/>
              </a:spcBef>
              <a:buSzPct val="100000"/>
              <a:defRPr sz="3000"/>
            </a:lvl6pPr>
            <a:lvl7pPr algn="ctr" rtl="0">
              <a:spcBef>
                <a:spcPts val="0"/>
              </a:spcBef>
              <a:buSzPct val="100000"/>
              <a:defRPr sz="3000"/>
            </a:lvl7pPr>
            <a:lvl8pPr algn="ctr" rtl="0">
              <a:spcBef>
                <a:spcPts val="0"/>
              </a:spcBef>
              <a:buSzPct val="100000"/>
              <a:defRPr sz="3000"/>
            </a:lvl8pPr>
            <a:lvl9pPr algn="ctr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14" name="Shape 14"/>
          <p:cNvSpPr txBox="1"/>
          <p:nvPr/>
        </p:nvSpPr>
        <p:spPr>
          <a:xfrm>
            <a:off x="3593400" y="857570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9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“</a:t>
            </a:r>
          </a:p>
        </p:txBody>
      </p:sp>
      <p:sp>
        <p:nvSpPr>
          <p:cNvPr id="15" name="Shape 15"/>
          <p:cNvSpPr/>
          <p:nvPr/>
        </p:nvSpPr>
        <p:spPr>
          <a:xfrm>
            <a:off x="4128151" y="550650"/>
            <a:ext cx="887711" cy="849160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563401"/>
            <a:ext cx="8229600" cy="2503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457201" y="1507927"/>
            <a:ext cx="3994500" cy="3417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600"/>
            </a:lvl1pPr>
            <a:lvl2pPr>
              <a:spcBef>
                <a:spcPts val="0"/>
              </a:spcBef>
              <a:buSzPct val="100000"/>
              <a:defRPr sz="1600"/>
            </a:lvl2pPr>
            <a:lvl3pPr>
              <a:spcBef>
                <a:spcPts val="0"/>
              </a:spcBef>
              <a:buSzPct val="100000"/>
              <a:defRPr sz="1600"/>
            </a:lvl3pPr>
            <a:lvl4pPr>
              <a:spcBef>
                <a:spcPts val="0"/>
              </a:spcBef>
              <a:buSzPct val="100000"/>
              <a:defRPr sz="1600"/>
            </a:lvl4pPr>
            <a:lvl5pPr>
              <a:spcBef>
                <a:spcPts val="0"/>
              </a:spcBef>
              <a:buSzPct val="100000"/>
              <a:defRPr sz="1600"/>
            </a:lvl5pPr>
            <a:lvl6pPr>
              <a:spcBef>
                <a:spcPts val="0"/>
              </a:spcBef>
              <a:buSzPct val="100000"/>
              <a:defRPr sz="1600"/>
            </a:lvl6pPr>
            <a:lvl7pPr>
              <a:spcBef>
                <a:spcPts val="0"/>
              </a:spcBef>
              <a:buSzPct val="100000"/>
              <a:defRPr sz="1600"/>
            </a:lvl7pPr>
            <a:lvl8pPr>
              <a:spcBef>
                <a:spcPts val="0"/>
              </a:spcBef>
              <a:buSzPct val="100000"/>
              <a:defRPr sz="1600"/>
            </a:lvl8pPr>
            <a:lvl9pPr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2"/>
          </p:nvPr>
        </p:nvSpPr>
        <p:spPr>
          <a:xfrm>
            <a:off x="4692275" y="1507927"/>
            <a:ext cx="3994500" cy="3417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600"/>
            </a:lvl1pPr>
            <a:lvl2pPr>
              <a:spcBef>
                <a:spcPts val="0"/>
              </a:spcBef>
              <a:buSzPct val="100000"/>
              <a:defRPr sz="1600"/>
            </a:lvl2pPr>
            <a:lvl3pPr>
              <a:spcBef>
                <a:spcPts val="0"/>
              </a:spcBef>
              <a:buSzPct val="100000"/>
              <a:defRPr sz="1600"/>
            </a:lvl3pPr>
            <a:lvl4pPr>
              <a:spcBef>
                <a:spcPts val="0"/>
              </a:spcBef>
              <a:buSzPct val="100000"/>
              <a:defRPr sz="1600"/>
            </a:lvl4pPr>
            <a:lvl5pPr>
              <a:spcBef>
                <a:spcPts val="0"/>
              </a:spcBef>
              <a:buSzPct val="100000"/>
              <a:defRPr sz="1600"/>
            </a:lvl5pPr>
            <a:lvl6pPr>
              <a:spcBef>
                <a:spcPts val="0"/>
              </a:spcBef>
              <a:buSzPct val="100000"/>
              <a:defRPr sz="1600"/>
            </a:lvl6pPr>
            <a:lvl7pPr>
              <a:spcBef>
                <a:spcPts val="0"/>
              </a:spcBef>
              <a:buSzPct val="100000"/>
              <a:defRPr sz="1600"/>
            </a:lvl7pPr>
            <a:lvl8pPr>
              <a:spcBef>
                <a:spcPts val="0"/>
              </a:spcBef>
              <a:buSzPct val="100000"/>
              <a:defRPr sz="1600"/>
            </a:lvl8pPr>
            <a:lvl9pPr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8779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alphaModFix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5000"/>
                    </a14:imgEffect>
                    <a14:imgEffect>
                      <a14:brightnessContrast bright="8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563401"/>
            <a:ext cx="8229600" cy="250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rgbClr val="FFFFFF"/>
              </a:buClr>
              <a:buSzPct val="100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8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509305" y="1885952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l"/>
            <a:r>
              <a:rPr lang="en" dirty="0" smtClean="0">
                <a:solidFill>
                  <a:schemeClr val="tx1"/>
                </a:solidFill>
              </a:rPr>
              <a:t>Models for </a:t>
            </a:r>
            <a:br>
              <a:rPr lang="en" dirty="0" smtClean="0">
                <a:solidFill>
                  <a:schemeClr val="tx1"/>
                </a:solidFill>
              </a:rPr>
            </a:br>
            <a:r>
              <a:rPr lang="en" dirty="0" smtClean="0">
                <a:solidFill>
                  <a:schemeClr val="tx1"/>
                </a:solidFill>
              </a:rPr>
              <a:t>	         the  Rescue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41" name="Shape 41"/>
          <p:cNvSpPr/>
          <p:nvPr/>
        </p:nvSpPr>
        <p:spPr>
          <a:xfrm>
            <a:off x="412377" y="2419351"/>
            <a:ext cx="2895600" cy="102977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42" name="Shape 42"/>
          <p:cNvSpPr/>
          <p:nvPr/>
        </p:nvSpPr>
        <p:spPr>
          <a:xfrm>
            <a:off x="5112871" y="2416734"/>
            <a:ext cx="3124200" cy="1089989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24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25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26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27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914400" y="1809750"/>
            <a:ext cx="7086600" cy="231495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2800" dirty="0">
                <a:solidFill>
                  <a:schemeClr val="tx1"/>
                </a:solidFill>
              </a:rPr>
              <a:t>"Essentially, all models are wrong, </a:t>
            </a:r>
          </a:p>
          <a:p>
            <a:pPr>
              <a:buNone/>
            </a:pPr>
            <a:r>
              <a:rPr lang="en-US" sz="2800" dirty="0">
                <a:solidFill>
                  <a:schemeClr val="tx1"/>
                </a:solidFill>
              </a:rPr>
              <a:t>but some are useful.“</a:t>
            </a:r>
          </a:p>
          <a:p>
            <a:pPr algn="r">
              <a:buNone/>
            </a:pPr>
            <a:r>
              <a:rPr lang="en-US" sz="2800" dirty="0">
                <a:solidFill>
                  <a:schemeClr val="tx1"/>
                </a:solidFill>
              </a:rPr>
              <a:t>- George E .P. Box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59" y="1"/>
            <a:ext cx="755228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60895"/>
      </p:ext>
    </p:extLst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2085"/>
            <a:ext cx="9144000" cy="463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22624"/>
      </p:ext>
    </p:extLst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1" y="1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767360"/>
      </p:ext>
    </p:extLst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9718"/>
            <a:ext cx="7315200" cy="50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000960"/>
      </p:ext>
    </p:extLst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1642840"/>
            <a:ext cx="7772400" cy="1219200"/>
          </a:xfrm>
        </p:spPr>
        <p:txBody>
          <a:bodyPr/>
          <a:lstStyle/>
          <a:p>
            <a:r>
              <a:rPr lang="en-US" sz="4000" dirty="0" smtClean="0">
                <a:solidFill>
                  <a:schemeClr val="tx1"/>
                </a:solidFill>
              </a:rPr>
              <a:t>How does all that helps us?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651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5341" y="638430"/>
            <a:ext cx="7772400" cy="990600"/>
          </a:xfrm>
        </p:spPr>
        <p:txBody>
          <a:bodyPr/>
          <a:lstStyle/>
          <a:p>
            <a:r>
              <a:rPr lang="en-US" sz="4000" dirty="0" smtClean="0">
                <a:solidFill>
                  <a:schemeClr val="tx1"/>
                </a:solidFill>
              </a:rPr>
              <a:t>Enterprise Software 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7" name="Shape 142"/>
          <p:cNvSpPr/>
          <p:nvPr/>
        </p:nvSpPr>
        <p:spPr>
          <a:xfrm>
            <a:off x="4267200" y="133350"/>
            <a:ext cx="788694" cy="805192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8" name="Shape 143"/>
          <p:cNvSpPr/>
          <p:nvPr/>
        </p:nvSpPr>
        <p:spPr>
          <a:xfrm>
            <a:off x="4488701" y="328538"/>
            <a:ext cx="345680" cy="414829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8" name="Shape 203"/>
          <p:cNvSpPr/>
          <p:nvPr/>
        </p:nvSpPr>
        <p:spPr>
          <a:xfrm>
            <a:off x="672360" y="1781420"/>
            <a:ext cx="1683600" cy="16836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ctr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problem</a:t>
            </a:r>
            <a:endParaRPr lang="en" sz="18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9" name="Shape 204"/>
          <p:cNvSpPr/>
          <p:nvPr/>
        </p:nvSpPr>
        <p:spPr>
          <a:xfrm>
            <a:off x="3675755" y="1781420"/>
            <a:ext cx="1683600" cy="16836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lvl="0" algn="ctr" rtl="0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model</a:t>
            </a:r>
            <a:endParaRPr lang="en" sz="18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20" name="Shape 205"/>
          <p:cNvSpPr/>
          <p:nvPr/>
        </p:nvSpPr>
        <p:spPr>
          <a:xfrm>
            <a:off x="6795268" y="1715984"/>
            <a:ext cx="1683600" cy="16836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lvl="0" algn="ctr" rtl="0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solution</a:t>
            </a:r>
            <a:endParaRPr lang="en" sz="18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grpSp>
        <p:nvGrpSpPr>
          <p:cNvPr id="21" name="Shape 206"/>
          <p:cNvGrpSpPr/>
          <p:nvPr/>
        </p:nvGrpSpPr>
        <p:grpSpPr>
          <a:xfrm>
            <a:off x="2128617" y="2480406"/>
            <a:ext cx="1792245" cy="232966"/>
            <a:chOff x="2266178" y="2764474"/>
            <a:chExt cx="1792245" cy="232966"/>
          </a:xfrm>
          <a:solidFill>
            <a:schemeClr val="tx1"/>
          </a:solidFill>
        </p:grpSpPr>
        <p:sp>
          <p:nvSpPr>
            <p:cNvPr id="25" name="Shape 207"/>
            <p:cNvSpPr/>
            <p:nvPr/>
          </p:nvSpPr>
          <p:spPr>
            <a:xfrm>
              <a:off x="2266178" y="2855800"/>
              <a:ext cx="1683566" cy="102977"/>
            </a:xfrm>
            <a:custGeom>
              <a:avLst/>
              <a:gdLst/>
              <a:ahLst/>
              <a:cxnLst/>
              <a:rect l="0" t="0" r="0" b="0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>
              <a:def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1pPr>
              <a:lvl2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2pPr>
              <a:lvl3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3pPr>
              <a:lvl4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4pPr>
              <a:lvl5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5pPr>
              <a:lvl6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6pPr>
              <a:lvl7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7pPr>
              <a:lvl8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8pPr>
              <a:lvl9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9pPr>
            </a:lstStyle>
            <a:p>
              <a:pPr>
                <a:spcBef>
                  <a:spcPts val="0"/>
                </a:spcBef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6" name="Shape 208"/>
            <p:cNvSpPr/>
            <p:nvPr/>
          </p:nvSpPr>
          <p:spPr>
            <a:xfrm>
              <a:off x="3870041" y="2764474"/>
              <a:ext cx="188382" cy="232966"/>
            </a:xfrm>
            <a:custGeom>
              <a:avLst/>
              <a:gdLst/>
              <a:ahLst/>
              <a:cxnLst/>
              <a:rect l="0" t="0" r="0" b="0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>
              <a:def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1pPr>
              <a:lvl2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2pPr>
              <a:lvl3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3pPr>
              <a:lvl4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4pPr>
              <a:lvl5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5pPr>
              <a:lvl6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6pPr>
              <a:lvl7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7pPr>
              <a:lvl8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8pPr>
              <a:lvl9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9pPr>
            </a:lstStyle>
            <a:p>
              <a:pPr>
                <a:spcBef>
                  <a:spcPts val="0"/>
                </a:spcBef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Shape 209"/>
          <p:cNvGrpSpPr/>
          <p:nvPr/>
        </p:nvGrpSpPr>
        <p:grpSpPr>
          <a:xfrm>
            <a:off x="5208240" y="2390254"/>
            <a:ext cx="1792245" cy="232966"/>
            <a:chOff x="2266178" y="2764474"/>
            <a:chExt cx="1792245" cy="232966"/>
          </a:xfrm>
          <a:solidFill>
            <a:schemeClr val="tx1"/>
          </a:solidFill>
        </p:grpSpPr>
        <p:sp>
          <p:nvSpPr>
            <p:cNvPr id="23" name="Shape 210"/>
            <p:cNvSpPr/>
            <p:nvPr/>
          </p:nvSpPr>
          <p:spPr>
            <a:xfrm>
              <a:off x="2266178" y="2855800"/>
              <a:ext cx="1683566" cy="102977"/>
            </a:xfrm>
            <a:custGeom>
              <a:avLst/>
              <a:gdLst/>
              <a:ahLst/>
              <a:cxnLst/>
              <a:rect l="0" t="0" r="0" b="0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>
              <a:def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1pPr>
              <a:lvl2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2pPr>
              <a:lvl3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3pPr>
              <a:lvl4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4pPr>
              <a:lvl5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5pPr>
              <a:lvl6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6pPr>
              <a:lvl7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7pPr>
              <a:lvl8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8pPr>
              <a:lvl9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9pPr>
            </a:lstStyle>
            <a:p>
              <a:pPr>
                <a:spcBef>
                  <a:spcPts val="0"/>
                </a:spcBef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4" name="Shape 211"/>
            <p:cNvSpPr/>
            <p:nvPr/>
          </p:nvSpPr>
          <p:spPr>
            <a:xfrm>
              <a:off x="3870041" y="2764474"/>
              <a:ext cx="188382" cy="232966"/>
            </a:xfrm>
            <a:custGeom>
              <a:avLst/>
              <a:gdLst/>
              <a:ahLst/>
              <a:cxnLst/>
              <a:rect l="0" t="0" r="0" b="0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>
              <a:def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1pPr>
              <a:lvl2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2pPr>
              <a:lvl3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3pPr>
              <a:lvl4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4pPr>
              <a:lvl5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5pPr>
              <a:lvl6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6pPr>
              <a:lvl7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7pPr>
              <a:lvl8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8pPr>
              <a:lvl9pPr marR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 baseline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rtl val="0"/>
                </a:defRPr>
              </a:lvl9pPr>
            </a:lstStyle>
            <a:p>
              <a:pPr>
                <a:spcBef>
                  <a:spcPts val="0"/>
                </a:spcBef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29" name="Shape 388"/>
          <p:cNvSpPr/>
          <p:nvPr/>
        </p:nvSpPr>
        <p:spPr>
          <a:xfrm>
            <a:off x="861304" y="2177803"/>
            <a:ext cx="1219995" cy="890847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30" name="Shape 388"/>
          <p:cNvSpPr/>
          <p:nvPr/>
        </p:nvSpPr>
        <p:spPr>
          <a:xfrm>
            <a:off x="7027071" y="2112361"/>
            <a:ext cx="1219995" cy="890847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31" name="Shape 388"/>
          <p:cNvSpPr/>
          <p:nvPr/>
        </p:nvSpPr>
        <p:spPr>
          <a:xfrm>
            <a:off x="3942767" y="2152652"/>
            <a:ext cx="1219995" cy="890847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7735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75341" y="264795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7" name="Shape 67"/>
          <p:cNvSpPr txBox="1">
            <a:spLocks noGrp="1"/>
          </p:cNvSpPr>
          <p:nvPr/>
        </p:nvSpPr>
        <p:spPr>
          <a:xfrm>
            <a:off x="1371600" y="2221938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48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4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lvl="0" algn="l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tx1"/>
                </a:solidFill>
              </a:rPr>
              <a:t>Software </a:t>
            </a:r>
          </a:p>
          <a:p>
            <a:pPr lvl="0" algn="l" rt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	</a:t>
            </a:r>
            <a:r>
              <a:rPr lang="en" dirty="0" smtClean="0">
                <a:solidFill>
                  <a:schemeClr val="tx1"/>
                </a:solidFill>
              </a:rPr>
              <a:t>	Models in OOP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3430718">
            <a:off x="5537087" y="1027438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7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211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ctrTitle" idx="4294967295"/>
          </p:nvPr>
        </p:nvSpPr>
        <p:spPr>
          <a:xfrm>
            <a:off x="685800" y="2497742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dirty="0" smtClean="0">
                <a:solidFill>
                  <a:schemeClr val="tx1"/>
                </a:solidFill>
              </a:rPr>
              <a:t>E-Commerce</a:t>
            </a:r>
            <a:endParaRPr lang="en" sz="6000" dirty="0">
              <a:solidFill>
                <a:schemeClr val="tx1"/>
              </a:solidFill>
            </a:endParaRPr>
          </a:p>
        </p:txBody>
      </p:sp>
      <p:sp>
        <p:nvSpPr>
          <p:cNvPr id="88" name="Shape 88"/>
          <p:cNvSpPr txBox="1">
            <a:spLocks noGrp="1"/>
          </p:cNvSpPr>
          <p:nvPr>
            <p:ph type="subTitle" idx="4294967295"/>
          </p:nvPr>
        </p:nvSpPr>
        <p:spPr>
          <a:xfrm>
            <a:off x="2004000" y="3487750"/>
            <a:ext cx="5136000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tx1"/>
                </a:solidFill>
              </a:rPr>
              <a:t>We have a shopping cart, users orders etc.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tx1"/>
                </a:solidFill>
              </a:rPr>
              <a:t>Every one is familiar.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14" name="Shape 338"/>
          <p:cNvSpPr>
            <a:spLocks noChangeAspect="1"/>
          </p:cNvSpPr>
          <p:nvPr/>
        </p:nvSpPr>
        <p:spPr>
          <a:xfrm>
            <a:off x="3291840" y="1176152"/>
            <a:ext cx="2560320" cy="1449032"/>
          </a:xfrm>
          <a:custGeom>
            <a:avLst/>
            <a:gdLst/>
            <a:ahLst/>
            <a:cxnLst/>
            <a:rect l="0" t="0" r="0" b="0"/>
            <a:pathLst>
              <a:path w="17690" h="13822" extrusionOk="0">
                <a:moveTo>
                  <a:pt x="4867" y="2166"/>
                </a:moveTo>
                <a:lnTo>
                  <a:pt x="5694" y="2215"/>
                </a:lnTo>
                <a:lnTo>
                  <a:pt x="6497" y="2263"/>
                </a:lnTo>
                <a:lnTo>
                  <a:pt x="7568" y="2288"/>
                </a:lnTo>
                <a:lnTo>
                  <a:pt x="8638" y="2312"/>
                </a:lnTo>
                <a:lnTo>
                  <a:pt x="10755" y="2312"/>
                </a:lnTo>
                <a:lnTo>
                  <a:pt x="11826" y="2361"/>
                </a:lnTo>
                <a:lnTo>
                  <a:pt x="12896" y="2434"/>
                </a:lnTo>
                <a:lnTo>
                  <a:pt x="13967" y="2507"/>
                </a:lnTo>
                <a:lnTo>
                  <a:pt x="15013" y="2555"/>
                </a:lnTo>
                <a:lnTo>
                  <a:pt x="15841" y="2531"/>
                </a:lnTo>
                <a:lnTo>
                  <a:pt x="16644" y="2531"/>
                </a:lnTo>
                <a:lnTo>
                  <a:pt x="16838" y="2555"/>
                </a:lnTo>
                <a:lnTo>
                  <a:pt x="17033" y="2604"/>
                </a:lnTo>
                <a:lnTo>
                  <a:pt x="17106" y="2628"/>
                </a:lnTo>
                <a:lnTo>
                  <a:pt x="17179" y="2701"/>
                </a:lnTo>
                <a:lnTo>
                  <a:pt x="17228" y="2774"/>
                </a:lnTo>
                <a:lnTo>
                  <a:pt x="17252" y="2872"/>
                </a:lnTo>
                <a:lnTo>
                  <a:pt x="17252" y="2872"/>
                </a:lnTo>
                <a:lnTo>
                  <a:pt x="16863" y="2799"/>
                </a:lnTo>
                <a:lnTo>
                  <a:pt x="16473" y="2774"/>
                </a:lnTo>
                <a:lnTo>
                  <a:pt x="16084" y="2750"/>
                </a:lnTo>
                <a:lnTo>
                  <a:pt x="15695" y="2726"/>
                </a:lnTo>
                <a:lnTo>
                  <a:pt x="14892" y="2726"/>
                </a:lnTo>
                <a:lnTo>
                  <a:pt x="14113" y="2750"/>
                </a:lnTo>
                <a:lnTo>
                  <a:pt x="12239" y="2750"/>
                </a:lnTo>
                <a:lnTo>
                  <a:pt x="10390" y="2726"/>
                </a:lnTo>
                <a:lnTo>
                  <a:pt x="9466" y="2677"/>
                </a:lnTo>
                <a:lnTo>
                  <a:pt x="8541" y="2653"/>
                </a:lnTo>
                <a:lnTo>
                  <a:pt x="7641" y="2604"/>
                </a:lnTo>
                <a:lnTo>
                  <a:pt x="6716" y="2580"/>
                </a:lnTo>
                <a:lnTo>
                  <a:pt x="5207" y="2555"/>
                </a:lnTo>
                <a:lnTo>
                  <a:pt x="5013" y="2555"/>
                </a:lnTo>
                <a:lnTo>
                  <a:pt x="4818" y="2580"/>
                </a:lnTo>
                <a:lnTo>
                  <a:pt x="4648" y="2628"/>
                </a:lnTo>
                <a:lnTo>
                  <a:pt x="4477" y="2701"/>
                </a:lnTo>
                <a:lnTo>
                  <a:pt x="4356" y="2239"/>
                </a:lnTo>
                <a:lnTo>
                  <a:pt x="4380" y="2215"/>
                </a:lnTo>
                <a:lnTo>
                  <a:pt x="4404" y="2215"/>
                </a:lnTo>
                <a:lnTo>
                  <a:pt x="4550" y="2166"/>
                </a:lnTo>
                <a:close/>
                <a:moveTo>
                  <a:pt x="15330" y="3163"/>
                </a:moveTo>
                <a:lnTo>
                  <a:pt x="16230" y="3188"/>
                </a:lnTo>
                <a:lnTo>
                  <a:pt x="16035" y="3577"/>
                </a:lnTo>
                <a:lnTo>
                  <a:pt x="15524" y="3577"/>
                </a:lnTo>
                <a:lnTo>
                  <a:pt x="15135" y="3601"/>
                </a:lnTo>
                <a:lnTo>
                  <a:pt x="15232" y="3334"/>
                </a:lnTo>
                <a:lnTo>
                  <a:pt x="15330" y="3163"/>
                </a:lnTo>
                <a:close/>
                <a:moveTo>
                  <a:pt x="16425" y="3212"/>
                </a:moveTo>
                <a:lnTo>
                  <a:pt x="17179" y="3261"/>
                </a:lnTo>
                <a:lnTo>
                  <a:pt x="17155" y="3285"/>
                </a:lnTo>
                <a:lnTo>
                  <a:pt x="17106" y="3382"/>
                </a:lnTo>
                <a:lnTo>
                  <a:pt x="16984" y="3577"/>
                </a:lnTo>
                <a:lnTo>
                  <a:pt x="16522" y="3601"/>
                </a:lnTo>
                <a:lnTo>
                  <a:pt x="16352" y="3577"/>
                </a:lnTo>
                <a:lnTo>
                  <a:pt x="16400" y="3382"/>
                </a:lnTo>
                <a:lnTo>
                  <a:pt x="16425" y="3212"/>
                </a:lnTo>
                <a:close/>
                <a:moveTo>
                  <a:pt x="15038" y="3139"/>
                </a:moveTo>
                <a:lnTo>
                  <a:pt x="14940" y="3334"/>
                </a:lnTo>
                <a:lnTo>
                  <a:pt x="14843" y="3504"/>
                </a:lnTo>
                <a:lnTo>
                  <a:pt x="14794" y="3601"/>
                </a:lnTo>
                <a:lnTo>
                  <a:pt x="13894" y="3650"/>
                </a:lnTo>
                <a:lnTo>
                  <a:pt x="13943" y="3407"/>
                </a:lnTo>
                <a:lnTo>
                  <a:pt x="13943" y="3139"/>
                </a:lnTo>
                <a:close/>
                <a:moveTo>
                  <a:pt x="14575" y="4064"/>
                </a:moveTo>
                <a:lnTo>
                  <a:pt x="14308" y="4623"/>
                </a:lnTo>
                <a:lnTo>
                  <a:pt x="13602" y="4623"/>
                </a:lnTo>
                <a:lnTo>
                  <a:pt x="13724" y="4356"/>
                </a:lnTo>
                <a:lnTo>
                  <a:pt x="13797" y="4064"/>
                </a:lnTo>
                <a:close/>
                <a:moveTo>
                  <a:pt x="15524" y="3991"/>
                </a:moveTo>
                <a:lnTo>
                  <a:pt x="15816" y="4015"/>
                </a:lnTo>
                <a:lnTo>
                  <a:pt x="15670" y="4283"/>
                </a:lnTo>
                <a:lnTo>
                  <a:pt x="15451" y="4648"/>
                </a:lnTo>
                <a:lnTo>
                  <a:pt x="14916" y="4648"/>
                </a:lnTo>
                <a:lnTo>
                  <a:pt x="14673" y="4623"/>
                </a:lnTo>
                <a:lnTo>
                  <a:pt x="14965" y="4039"/>
                </a:lnTo>
                <a:lnTo>
                  <a:pt x="15524" y="3991"/>
                </a:lnTo>
                <a:close/>
                <a:moveTo>
                  <a:pt x="16741" y="4039"/>
                </a:moveTo>
                <a:lnTo>
                  <a:pt x="16425" y="4648"/>
                </a:lnTo>
                <a:lnTo>
                  <a:pt x="15816" y="4648"/>
                </a:lnTo>
                <a:lnTo>
                  <a:pt x="16011" y="4307"/>
                </a:lnTo>
                <a:lnTo>
                  <a:pt x="16157" y="4039"/>
                </a:lnTo>
                <a:lnTo>
                  <a:pt x="16449" y="4064"/>
                </a:lnTo>
                <a:lnTo>
                  <a:pt x="16741" y="4039"/>
                </a:lnTo>
                <a:close/>
                <a:moveTo>
                  <a:pt x="14916" y="4988"/>
                </a:moveTo>
                <a:lnTo>
                  <a:pt x="15208" y="5013"/>
                </a:lnTo>
                <a:lnTo>
                  <a:pt x="14965" y="5426"/>
                </a:lnTo>
                <a:lnTo>
                  <a:pt x="14259" y="5426"/>
                </a:lnTo>
                <a:lnTo>
                  <a:pt x="14502" y="4988"/>
                </a:lnTo>
                <a:close/>
                <a:moveTo>
                  <a:pt x="13480" y="4964"/>
                </a:moveTo>
                <a:lnTo>
                  <a:pt x="14113" y="4988"/>
                </a:lnTo>
                <a:lnTo>
                  <a:pt x="13918" y="5378"/>
                </a:lnTo>
                <a:lnTo>
                  <a:pt x="13894" y="5426"/>
                </a:lnTo>
                <a:lnTo>
                  <a:pt x="13578" y="5426"/>
                </a:lnTo>
                <a:lnTo>
                  <a:pt x="13261" y="5451"/>
                </a:lnTo>
                <a:lnTo>
                  <a:pt x="13261" y="5451"/>
                </a:lnTo>
                <a:lnTo>
                  <a:pt x="13480" y="4964"/>
                </a:lnTo>
                <a:close/>
                <a:moveTo>
                  <a:pt x="16206" y="5037"/>
                </a:moveTo>
                <a:lnTo>
                  <a:pt x="15987" y="5451"/>
                </a:lnTo>
                <a:lnTo>
                  <a:pt x="15670" y="5402"/>
                </a:lnTo>
                <a:lnTo>
                  <a:pt x="15354" y="5402"/>
                </a:lnTo>
                <a:lnTo>
                  <a:pt x="15573" y="5037"/>
                </a:lnTo>
                <a:close/>
                <a:moveTo>
                  <a:pt x="15135" y="5816"/>
                </a:moveTo>
                <a:lnTo>
                  <a:pt x="15768" y="5840"/>
                </a:lnTo>
                <a:lnTo>
                  <a:pt x="15549" y="6278"/>
                </a:lnTo>
                <a:lnTo>
                  <a:pt x="15208" y="6278"/>
                </a:lnTo>
                <a:lnTo>
                  <a:pt x="14892" y="6327"/>
                </a:lnTo>
                <a:lnTo>
                  <a:pt x="15135" y="5816"/>
                </a:lnTo>
                <a:close/>
                <a:moveTo>
                  <a:pt x="14259" y="5791"/>
                </a:moveTo>
                <a:lnTo>
                  <a:pt x="14770" y="5816"/>
                </a:lnTo>
                <a:lnTo>
                  <a:pt x="14478" y="6351"/>
                </a:lnTo>
                <a:lnTo>
                  <a:pt x="13845" y="6351"/>
                </a:lnTo>
                <a:lnTo>
                  <a:pt x="13943" y="6083"/>
                </a:lnTo>
                <a:lnTo>
                  <a:pt x="14064" y="5840"/>
                </a:lnTo>
                <a:lnTo>
                  <a:pt x="14089" y="5791"/>
                </a:lnTo>
                <a:close/>
                <a:moveTo>
                  <a:pt x="13164" y="5694"/>
                </a:moveTo>
                <a:lnTo>
                  <a:pt x="13432" y="5743"/>
                </a:lnTo>
                <a:lnTo>
                  <a:pt x="13724" y="5767"/>
                </a:lnTo>
                <a:lnTo>
                  <a:pt x="13456" y="6327"/>
                </a:lnTo>
                <a:lnTo>
                  <a:pt x="13188" y="6351"/>
                </a:lnTo>
                <a:lnTo>
                  <a:pt x="12896" y="6400"/>
                </a:lnTo>
                <a:lnTo>
                  <a:pt x="13164" y="5694"/>
                </a:lnTo>
                <a:close/>
                <a:moveTo>
                  <a:pt x="15378" y="6594"/>
                </a:moveTo>
                <a:lnTo>
                  <a:pt x="15257" y="6838"/>
                </a:lnTo>
                <a:lnTo>
                  <a:pt x="15159" y="6862"/>
                </a:lnTo>
                <a:lnTo>
                  <a:pt x="14892" y="6911"/>
                </a:lnTo>
                <a:lnTo>
                  <a:pt x="14624" y="6935"/>
                </a:lnTo>
                <a:lnTo>
                  <a:pt x="14600" y="6935"/>
                </a:lnTo>
                <a:lnTo>
                  <a:pt x="14746" y="6643"/>
                </a:lnTo>
                <a:lnTo>
                  <a:pt x="15208" y="6594"/>
                </a:lnTo>
                <a:close/>
                <a:moveTo>
                  <a:pt x="15038" y="7349"/>
                </a:moveTo>
                <a:lnTo>
                  <a:pt x="14916" y="7592"/>
                </a:lnTo>
                <a:lnTo>
                  <a:pt x="14794" y="7811"/>
                </a:lnTo>
                <a:lnTo>
                  <a:pt x="14162" y="7811"/>
                </a:lnTo>
                <a:lnTo>
                  <a:pt x="14356" y="7397"/>
                </a:lnTo>
                <a:lnTo>
                  <a:pt x="14697" y="7397"/>
                </a:lnTo>
                <a:lnTo>
                  <a:pt x="15038" y="7349"/>
                </a:lnTo>
                <a:close/>
                <a:moveTo>
                  <a:pt x="14040" y="8030"/>
                </a:moveTo>
                <a:lnTo>
                  <a:pt x="14283" y="8079"/>
                </a:lnTo>
                <a:lnTo>
                  <a:pt x="14575" y="8103"/>
                </a:lnTo>
                <a:lnTo>
                  <a:pt x="14405" y="8273"/>
                </a:lnTo>
                <a:lnTo>
                  <a:pt x="14210" y="8395"/>
                </a:lnTo>
                <a:lnTo>
                  <a:pt x="14016" y="8492"/>
                </a:lnTo>
                <a:lnTo>
                  <a:pt x="13772" y="8565"/>
                </a:lnTo>
                <a:lnTo>
                  <a:pt x="14040" y="8030"/>
                </a:lnTo>
                <a:close/>
                <a:moveTo>
                  <a:pt x="13748" y="6619"/>
                </a:moveTo>
                <a:lnTo>
                  <a:pt x="14332" y="6643"/>
                </a:lnTo>
                <a:lnTo>
                  <a:pt x="14162" y="6935"/>
                </a:lnTo>
                <a:lnTo>
                  <a:pt x="13967" y="6935"/>
                </a:lnTo>
                <a:lnTo>
                  <a:pt x="13772" y="6959"/>
                </a:lnTo>
                <a:lnTo>
                  <a:pt x="13724" y="6984"/>
                </a:lnTo>
                <a:lnTo>
                  <a:pt x="13699" y="7008"/>
                </a:lnTo>
                <a:lnTo>
                  <a:pt x="13675" y="7057"/>
                </a:lnTo>
                <a:lnTo>
                  <a:pt x="13675" y="7130"/>
                </a:lnTo>
                <a:lnTo>
                  <a:pt x="13724" y="7203"/>
                </a:lnTo>
                <a:lnTo>
                  <a:pt x="13845" y="7276"/>
                </a:lnTo>
                <a:lnTo>
                  <a:pt x="13967" y="7324"/>
                </a:lnTo>
                <a:lnTo>
                  <a:pt x="13724" y="7811"/>
                </a:lnTo>
                <a:lnTo>
                  <a:pt x="13456" y="7811"/>
                </a:lnTo>
                <a:lnTo>
                  <a:pt x="13432" y="7835"/>
                </a:lnTo>
                <a:lnTo>
                  <a:pt x="13456" y="7860"/>
                </a:lnTo>
                <a:lnTo>
                  <a:pt x="13480" y="7884"/>
                </a:lnTo>
                <a:lnTo>
                  <a:pt x="13651" y="7933"/>
                </a:lnTo>
                <a:lnTo>
                  <a:pt x="13310" y="8614"/>
                </a:lnTo>
                <a:lnTo>
                  <a:pt x="12896" y="8638"/>
                </a:lnTo>
                <a:lnTo>
                  <a:pt x="12872" y="8638"/>
                </a:lnTo>
                <a:lnTo>
                  <a:pt x="13018" y="8419"/>
                </a:lnTo>
                <a:lnTo>
                  <a:pt x="13140" y="8176"/>
                </a:lnTo>
                <a:lnTo>
                  <a:pt x="13359" y="7665"/>
                </a:lnTo>
                <a:lnTo>
                  <a:pt x="13553" y="7130"/>
                </a:lnTo>
                <a:lnTo>
                  <a:pt x="13748" y="6619"/>
                </a:lnTo>
                <a:close/>
                <a:moveTo>
                  <a:pt x="12872" y="6473"/>
                </a:moveTo>
                <a:lnTo>
                  <a:pt x="13359" y="6570"/>
                </a:lnTo>
                <a:lnTo>
                  <a:pt x="12945" y="7616"/>
                </a:lnTo>
                <a:lnTo>
                  <a:pt x="12702" y="8152"/>
                </a:lnTo>
                <a:lnTo>
                  <a:pt x="12434" y="8638"/>
                </a:lnTo>
                <a:lnTo>
                  <a:pt x="12434" y="8687"/>
                </a:lnTo>
                <a:lnTo>
                  <a:pt x="12166" y="8687"/>
                </a:lnTo>
                <a:lnTo>
                  <a:pt x="12264" y="8395"/>
                </a:lnTo>
                <a:lnTo>
                  <a:pt x="12507" y="7641"/>
                </a:lnTo>
                <a:lnTo>
                  <a:pt x="12750" y="6886"/>
                </a:lnTo>
                <a:lnTo>
                  <a:pt x="12872" y="6473"/>
                </a:lnTo>
                <a:close/>
                <a:moveTo>
                  <a:pt x="13821" y="3115"/>
                </a:moveTo>
                <a:lnTo>
                  <a:pt x="13578" y="3674"/>
                </a:lnTo>
                <a:lnTo>
                  <a:pt x="12921" y="3650"/>
                </a:lnTo>
                <a:lnTo>
                  <a:pt x="12872" y="3674"/>
                </a:lnTo>
                <a:lnTo>
                  <a:pt x="12823" y="3723"/>
                </a:lnTo>
                <a:lnTo>
                  <a:pt x="12823" y="3796"/>
                </a:lnTo>
                <a:lnTo>
                  <a:pt x="12872" y="3820"/>
                </a:lnTo>
                <a:lnTo>
                  <a:pt x="13140" y="3942"/>
                </a:lnTo>
                <a:lnTo>
                  <a:pt x="13432" y="4015"/>
                </a:lnTo>
                <a:lnTo>
                  <a:pt x="13164" y="4672"/>
                </a:lnTo>
                <a:lnTo>
                  <a:pt x="12872" y="4696"/>
                </a:lnTo>
                <a:lnTo>
                  <a:pt x="12823" y="4745"/>
                </a:lnTo>
                <a:lnTo>
                  <a:pt x="12799" y="4794"/>
                </a:lnTo>
                <a:lnTo>
                  <a:pt x="12823" y="4842"/>
                </a:lnTo>
                <a:lnTo>
                  <a:pt x="12872" y="4867"/>
                </a:lnTo>
                <a:lnTo>
                  <a:pt x="13042" y="4891"/>
                </a:lnTo>
                <a:lnTo>
                  <a:pt x="12750" y="5670"/>
                </a:lnTo>
                <a:lnTo>
                  <a:pt x="12483" y="6448"/>
                </a:lnTo>
                <a:lnTo>
                  <a:pt x="12045" y="7860"/>
                </a:lnTo>
                <a:lnTo>
                  <a:pt x="11826" y="8444"/>
                </a:lnTo>
                <a:lnTo>
                  <a:pt x="11753" y="8638"/>
                </a:lnTo>
                <a:lnTo>
                  <a:pt x="11704" y="8711"/>
                </a:lnTo>
                <a:lnTo>
                  <a:pt x="11777" y="8663"/>
                </a:lnTo>
                <a:lnTo>
                  <a:pt x="11729" y="8736"/>
                </a:lnTo>
                <a:lnTo>
                  <a:pt x="10999" y="8784"/>
                </a:lnTo>
                <a:lnTo>
                  <a:pt x="11120" y="8517"/>
                </a:lnTo>
                <a:lnTo>
                  <a:pt x="11218" y="8225"/>
                </a:lnTo>
                <a:lnTo>
                  <a:pt x="11364" y="7689"/>
                </a:lnTo>
                <a:lnTo>
                  <a:pt x="11607" y="6789"/>
                </a:lnTo>
                <a:lnTo>
                  <a:pt x="11753" y="6351"/>
                </a:lnTo>
                <a:lnTo>
                  <a:pt x="11899" y="5889"/>
                </a:lnTo>
                <a:lnTo>
                  <a:pt x="12118" y="5207"/>
                </a:lnTo>
                <a:lnTo>
                  <a:pt x="12337" y="4502"/>
                </a:lnTo>
                <a:lnTo>
                  <a:pt x="12556" y="3820"/>
                </a:lnTo>
                <a:lnTo>
                  <a:pt x="12799" y="3115"/>
                </a:lnTo>
                <a:close/>
                <a:moveTo>
                  <a:pt x="12434" y="3115"/>
                </a:moveTo>
                <a:lnTo>
                  <a:pt x="12288" y="3382"/>
                </a:lnTo>
                <a:lnTo>
                  <a:pt x="12142" y="3674"/>
                </a:lnTo>
                <a:lnTo>
                  <a:pt x="12045" y="3991"/>
                </a:lnTo>
                <a:lnTo>
                  <a:pt x="11948" y="4307"/>
                </a:lnTo>
                <a:lnTo>
                  <a:pt x="11777" y="4964"/>
                </a:lnTo>
                <a:lnTo>
                  <a:pt x="11607" y="5572"/>
                </a:lnTo>
                <a:lnTo>
                  <a:pt x="10536" y="8809"/>
                </a:lnTo>
                <a:lnTo>
                  <a:pt x="10342" y="8833"/>
                </a:lnTo>
                <a:lnTo>
                  <a:pt x="10488" y="8249"/>
                </a:lnTo>
                <a:lnTo>
                  <a:pt x="10585" y="7665"/>
                </a:lnTo>
                <a:lnTo>
                  <a:pt x="10950" y="6132"/>
                </a:lnTo>
                <a:lnTo>
                  <a:pt x="11120" y="5402"/>
                </a:lnTo>
                <a:lnTo>
                  <a:pt x="11315" y="4648"/>
                </a:lnTo>
                <a:lnTo>
                  <a:pt x="11388" y="4258"/>
                </a:lnTo>
                <a:lnTo>
                  <a:pt x="11437" y="3869"/>
                </a:lnTo>
                <a:lnTo>
                  <a:pt x="11485" y="3480"/>
                </a:lnTo>
                <a:lnTo>
                  <a:pt x="11485" y="3115"/>
                </a:lnTo>
                <a:close/>
                <a:moveTo>
                  <a:pt x="11169" y="3090"/>
                </a:moveTo>
                <a:lnTo>
                  <a:pt x="11072" y="3455"/>
                </a:lnTo>
                <a:lnTo>
                  <a:pt x="10974" y="3820"/>
                </a:lnTo>
                <a:lnTo>
                  <a:pt x="10804" y="4550"/>
                </a:lnTo>
                <a:lnTo>
                  <a:pt x="10658" y="5305"/>
                </a:lnTo>
                <a:lnTo>
                  <a:pt x="10512" y="6035"/>
                </a:lnTo>
                <a:lnTo>
                  <a:pt x="10342" y="6716"/>
                </a:lnTo>
                <a:lnTo>
                  <a:pt x="10147" y="7422"/>
                </a:lnTo>
                <a:lnTo>
                  <a:pt x="9977" y="8152"/>
                </a:lnTo>
                <a:lnTo>
                  <a:pt x="9904" y="8517"/>
                </a:lnTo>
                <a:lnTo>
                  <a:pt x="9855" y="8857"/>
                </a:lnTo>
                <a:lnTo>
                  <a:pt x="9490" y="8906"/>
                </a:lnTo>
                <a:lnTo>
                  <a:pt x="9539" y="8687"/>
                </a:lnTo>
                <a:lnTo>
                  <a:pt x="9539" y="8468"/>
                </a:lnTo>
                <a:lnTo>
                  <a:pt x="9514" y="8054"/>
                </a:lnTo>
                <a:lnTo>
                  <a:pt x="9539" y="7616"/>
                </a:lnTo>
                <a:lnTo>
                  <a:pt x="9563" y="7178"/>
                </a:lnTo>
                <a:lnTo>
                  <a:pt x="9685" y="6327"/>
                </a:lnTo>
                <a:lnTo>
                  <a:pt x="9758" y="5816"/>
                </a:lnTo>
                <a:lnTo>
                  <a:pt x="9855" y="5353"/>
                </a:lnTo>
                <a:lnTo>
                  <a:pt x="9977" y="4867"/>
                </a:lnTo>
                <a:lnTo>
                  <a:pt x="10098" y="4380"/>
                </a:lnTo>
                <a:lnTo>
                  <a:pt x="10171" y="4088"/>
                </a:lnTo>
                <a:lnTo>
                  <a:pt x="10244" y="3747"/>
                </a:lnTo>
                <a:lnTo>
                  <a:pt x="10293" y="3407"/>
                </a:lnTo>
                <a:lnTo>
                  <a:pt x="10293" y="3236"/>
                </a:lnTo>
                <a:lnTo>
                  <a:pt x="10269" y="3090"/>
                </a:lnTo>
                <a:close/>
                <a:moveTo>
                  <a:pt x="9149" y="3042"/>
                </a:moveTo>
                <a:lnTo>
                  <a:pt x="9952" y="3066"/>
                </a:lnTo>
                <a:lnTo>
                  <a:pt x="9879" y="3382"/>
                </a:lnTo>
                <a:lnTo>
                  <a:pt x="9831" y="3674"/>
                </a:lnTo>
                <a:lnTo>
                  <a:pt x="9782" y="3991"/>
                </a:lnTo>
                <a:lnTo>
                  <a:pt x="9709" y="4283"/>
                </a:lnTo>
                <a:lnTo>
                  <a:pt x="9490" y="5110"/>
                </a:lnTo>
                <a:lnTo>
                  <a:pt x="9393" y="5548"/>
                </a:lnTo>
                <a:lnTo>
                  <a:pt x="9320" y="5962"/>
                </a:lnTo>
                <a:lnTo>
                  <a:pt x="9222" y="6789"/>
                </a:lnTo>
                <a:lnTo>
                  <a:pt x="9125" y="7592"/>
                </a:lnTo>
                <a:lnTo>
                  <a:pt x="9125" y="7738"/>
                </a:lnTo>
                <a:lnTo>
                  <a:pt x="9125" y="7908"/>
                </a:lnTo>
                <a:lnTo>
                  <a:pt x="9149" y="8273"/>
                </a:lnTo>
                <a:lnTo>
                  <a:pt x="9149" y="8614"/>
                </a:lnTo>
                <a:lnTo>
                  <a:pt x="9125" y="8784"/>
                </a:lnTo>
                <a:lnTo>
                  <a:pt x="9076" y="8930"/>
                </a:lnTo>
                <a:lnTo>
                  <a:pt x="9052" y="8955"/>
                </a:lnTo>
                <a:lnTo>
                  <a:pt x="8906" y="8955"/>
                </a:lnTo>
                <a:lnTo>
                  <a:pt x="8517" y="9003"/>
                </a:lnTo>
                <a:lnTo>
                  <a:pt x="8638" y="8273"/>
                </a:lnTo>
                <a:lnTo>
                  <a:pt x="8736" y="7519"/>
                </a:lnTo>
                <a:lnTo>
                  <a:pt x="8857" y="6035"/>
                </a:lnTo>
                <a:lnTo>
                  <a:pt x="8955" y="5280"/>
                </a:lnTo>
                <a:lnTo>
                  <a:pt x="9052" y="4550"/>
                </a:lnTo>
                <a:lnTo>
                  <a:pt x="9149" y="3796"/>
                </a:lnTo>
                <a:lnTo>
                  <a:pt x="9149" y="3407"/>
                </a:lnTo>
                <a:lnTo>
                  <a:pt x="9149" y="3042"/>
                </a:lnTo>
                <a:close/>
                <a:moveTo>
                  <a:pt x="8006" y="2993"/>
                </a:moveTo>
                <a:lnTo>
                  <a:pt x="8809" y="3017"/>
                </a:lnTo>
                <a:lnTo>
                  <a:pt x="8784" y="3139"/>
                </a:lnTo>
                <a:lnTo>
                  <a:pt x="8784" y="3261"/>
                </a:lnTo>
                <a:lnTo>
                  <a:pt x="8784" y="3504"/>
                </a:lnTo>
                <a:lnTo>
                  <a:pt x="8784" y="3747"/>
                </a:lnTo>
                <a:lnTo>
                  <a:pt x="8760" y="3991"/>
                </a:lnTo>
                <a:lnTo>
                  <a:pt x="8687" y="4502"/>
                </a:lnTo>
                <a:lnTo>
                  <a:pt x="8590" y="4988"/>
                </a:lnTo>
                <a:lnTo>
                  <a:pt x="8517" y="5475"/>
                </a:lnTo>
                <a:lnTo>
                  <a:pt x="8395" y="6375"/>
                </a:lnTo>
                <a:lnTo>
                  <a:pt x="8298" y="7251"/>
                </a:lnTo>
                <a:lnTo>
                  <a:pt x="8200" y="8152"/>
                </a:lnTo>
                <a:lnTo>
                  <a:pt x="8079" y="9028"/>
                </a:lnTo>
                <a:lnTo>
                  <a:pt x="7957" y="9028"/>
                </a:lnTo>
                <a:lnTo>
                  <a:pt x="7981" y="8273"/>
                </a:lnTo>
                <a:lnTo>
                  <a:pt x="8006" y="7495"/>
                </a:lnTo>
                <a:lnTo>
                  <a:pt x="8103" y="5962"/>
                </a:lnTo>
                <a:lnTo>
                  <a:pt x="8127" y="5572"/>
                </a:lnTo>
                <a:lnTo>
                  <a:pt x="8103" y="5159"/>
                </a:lnTo>
                <a:lnTo>
                  <a:pt x="8054" y="4380"/>
                </a:lnTo>
                <a:lnTo>
                  <a:pt x="8030" y="3674"/>
                </a:lnTo>
                <a:lnTo>
                  <a:pt x="8030" y="3334"/>
                </a:lnTo>
                <a:lnTo>
                  <a:pt x="8006" y="2993"/>
                </a:lnTo>
                <a:close/>
                <a:moveTo>
                  <a:pt x="6959" y="2945"/>
                </a:moveTo>
                <a:lnTo>
                  <a:pt x="7081" y="2969"/>
                </a:lnTo>
                <a:lnTo>
                  <a:pt x="7714" y="2969"/>
                </a:lnTo>
                <a:lnTo>
                  <a:pt x="7641" y="3285"/>
                </a:lnTo>
                <a:lnTo>
                  <a:pt x="7592" y="3626"/>
                </a:lnTo>
                <a:lnTo>
                  <a:pt x="7592" y="3966"/>
                </a:lnTo>
                <a:lnTo>
                  <a:pt x="7616" y="4307"/>
                </a:lnTo>
                <a:lnTo>
                  <a:pt x="7665" y="5013"/>
                </a:lnTo>
                <a:lnTo>
                  <a:pt x="7689" y="5329"/>
                </a:lnTo>
                <a:lnTo>
                  <a:pt x="7689" y="5670"/>
                </a:lnTo>
                <a:lnTo>
                  <a:pt x="7665" y="6497"/>
                </a:lnTo>
                <a:lnTo>
                  <a:pt x="7592" y="7349"/>
                </a:lnTo>
                <a:lnTo>
                  <a:pt x="7543" y="8200"/>
                </a:lnTo>
                <a:lnTo>
                  <a:pt x="7543" y="8638"/>
                </a:lnTo>
                <a:lnTo>
                  <a:pt x="7543" y="9052"/>
                </a:lnTo>
                <a:lnTo>
                  <a:pt x="7081" y="9052"/>
                </a:lnTo>
                <a:lnTo>
                  <a:pt x="7130" y="8614"/>
                </a:lnTo>
                <a:lnTo>
                  <a:pt x="7178" y="8152"/>
                </a:lnTo>
                <a:lnTo>
                  <a:pt x="7178" y="7689"/>
                </a:lnTo>
                <a:lnTo>
                  <a:pt x="7178" y="7227"/>
                </a:lnTo>
                <a:lnTo>
                  <a:pt x="7154" y="6302"/>
                </a:lnTo>
                <a:lnTo>
                  <a:pt x="7081" y="5402"/>
                </a:lnTo>
                <a:lnTo>
                  <a:pt x="7008" y="4648"/>
                </a:lnTo>
                <a:lnTo>
                  <a:pt x="6935" y="3893"/>
                </a:lnTo>
                <a:lnTo>
                  <a:pt x="6935" y="3674"/>
                </a:lnTo>
                <a:lnTo>
                  <a:pt x="6959" y="3431"/>
                </a:lnTo>
                <a:lnTo>
                  <a:pt x="6959" y="3188"/>
                </a:lnTo>
                <a:lnTo>
                  <a:pt x="6959" y="2945"/>
                </a:lnTo>
                <a:close/>
                <a:moveTo>
                  <a:pt x="6570" y="2945"/>
                </a:moveTo>
                <a:lnTo>
                  <a:pt x="6546" y="3163"/>
                </a:lnTo>
                <a:lnTo>
                  <a:pt x="6521" y="3382"/>
                </a:lnTo>
                <a:lnTo>
                  <a:pt x="6497" y="3796"/>
                </a:lnTo>
                <a:lnTo>
                  <a:pt x="6521" y="4210"/>
                </a:lnTo>
                <a:lnTo>
                  <a:pt x="6619" y="5061"/>
                </a:lnTo>
                <a:lnTo>
                  <a:pt x="6716" y="6059"/>
                </a:lnTo>
                <a:lnTo>
                  <a:pt x="6740" y="6546"/>
                </a:lnTo>
                <a:lnTo>
                  <a:pt x="6765" y="7057"/>
                </a:lnTo>
                <a:lnTo>
                  <a:pt x="6765" y="7568"/>
                </a:lnTo>
                <a:lnTo>
                  <a:pt x="6765" y="8079"/>
                </a:lnTo>
                <a:lnTo>
                  <a:pt x="6716" y="8590"/>
                </a:lnTo>
                <a:lnTo>
                  <a:pt x="6643" y="9076"/>
                </a:lnTo>
                <a:lnTo>
                  <a:pt x="6473" y="9076"/>
                </a:lnTo>
                <a:lnTo>
                  <a:pt x="6473" y="8979"/>
                </a:lnTo>
                <a:lnTo>
                  <a:pt x="6448" y="8882"/>
                </a:lnTo>
                <a:lnTo>
                  <a:pt x="6400" y="8711"/>
                </a:lnTo>
                <a:lnTo>
                  <a:pt x="6351" y="8298"/>
                </a:lnTo>
                <a:lnTo>
                  <a:pt x="6302" y="7884"/>
                </a:lnTo>
                <a:lnTo>
                  <a:pt x="6229" y="7081"/>
                </a:lnTo>
                <a:lnTo>
                  <a:pt x="6181" y="6424"/>
                </a:lnTo>
                <a:lnTo>
                  <a:pt x="6108" y="5767"/>
                </a:lnTo>
                <a:lnTo>
                  <a:pt x="5913" y="4137"/>
                </a:lnTo>
                <a:lnTo>
                  <a:pt x="5864" y="3820"/>
                </a:lnTo>
                <a:lnTo>
                  <a:pt x="5816" y="3528"/>
                </a:lnTo>
                <a:lnTo>
                  <a:pt x="5743" y="3212"/>
                </a:lnTo>
                <a:lnTo>
                  <a:pt x="5645" y="2945"/>
                </a:lnTo>
                <a:close/>
                <a:moveTo>
                  <a:pt x="5013" y="2920"/>
                </a:moveTo>
                <a:lnTo>
                  <a:pt x="5475" y="2945"/>
                </a:lnTo>
                <a:lnTo>
                  <a:pt x="5451" y="3236"/>
                </a:lnTo>
                <a:lnTo>
                  <a:pt x="5475" y="3528"/>
                </a:lnTo>
                <a:lnTo>
                  <a:pt x="5524" y="4137"/>
                </a:lnTo>
                <a:lnTo>
                  <a:pt x="5718" y="5767"/>
                </a:lnTo>
                <a:lnTo>
                  <a:pt x="5791" y="6424"/>
                </a:lnTo>
                <a:lnTo>
                  <a:pt x="5840" y="7081"/>
                </a:lnTo>
                <a:lnTo>
                  <a:pt x="5889" y="7860"/>
                </a:lnTo>
                <a:lnTo>
                  <a:pt x="5986" y="8663"/>
                </a:lnTo>
                <a:lnTo>
                  <a:pt x="6010" y="8857"/>
                </a:lnTo>
                <a:lnTo>
                  <a:pt x="6035" y="9003"/>
                </a:lnTo>
                <a:lnTo>
                  <a:pt x="6083" y="9125"/>
                </a:lnTo>
                <a:lnTo>
                  <a:pt x="5913" y="9149"/>
                </a:lnTo>
                <a:lnTo>
                  <a:pt x="5962" y="9052"/>
                </a:lnTo>
                <a:lnTo>
                  <a:pt x="5962" y="8906"/>
                </a:lnTo>
                <a:lnTo>
                  <a:pt x="5864" y="8395"/>
                </a:lnTo>
                <a:lnTo>
                  <a:pt x="5718" y="7860"/>
                </a:lnTo>
                <a:lnTo>
                  <a:pt x="5572" y="7349"/>
                </a:lnTo>
                <a:lnTo>
                  <a:pt x="5451" y="6838"/>
                </a:lnTo>
                <a:lnTo>
                  <a:pt x="5207" y="5670"/>
                </a:lnTo>
                <a:lnTo>
                  <a:pt x="5086" y="5110"/>
                </a:lnTo>
                <a:lnTo>
                  <a:pt x="4940" y="4550"/>
                </a:lnTo>
                <a:lnTo>
                  <a:pt x="4721" y="3723"/>
                </a:lnTo>
                <a:lnTo>
                  <a:pt x="4526" y="2920"/>
                </a:lnTo>
                <a:close/>
                <a:moveTo>
                  <a:pt x="5572" y="9612"/>
                </a:moveTo>
                <a:lnTo>
                  <a:pt x="5791" y="9660"/>
                </a:lnTo>
                <a:lnTo>
                  <a:pt x="5621" y="9904"/>
                </a:lnTo>
                <a:lnTo>
                  <a:pt x="5499" y="10147"/>
                </a:lnTo>
                <a:lnTo>
                  <a:pt x="5426" y="10293"/>
                </a:lnTo>
                <a:lnTo>
                  <a:pt x="5378" y="10439"/>
                </a:lnTo>
                <a:lnTo>
                  <a:pt x="5329" y="10609"/>
                </a:lnTo>
                <a:lnTo>
                  <a:pt x="5353" y="10755"/>
                </a:lnTo>
                <a:lnTo>
                  <a:pt x="5378" y="10804"/>
                </a:lnTo>
                <a:lnTo>
                  <a:pt x="5402" y="10853"/>
                </a:lnTo>
                <a:lnTo>
                  <a:pt x="5402" y="10926"/>
                </a:lnTo>
                <a:lnTo>
                  <a:pt x="5426" y="10999"/>
                </a:lnTo>
                <a:lnTo>
                  <a:pt x="5451" y="11120"/>
                </a:lnTo>
                <a:lnTo>
                  <a:pt x="5499" y="11217"/>
                </a:lnTo>
                <a:lnTo>
                  <a:pt x="5305" y="11242"/>
                </a:lnTo>
                <a:lnTo>
                  <a:pt x="5110" y="11290"/>
                </a:lnTo>
                <a:lnTo>
                  <a:pt x="4988" y="11193"/>
                </a:lnTo>
                <a:lnTo>
                  <a:pt x="4940" y="11144"/>
                </a:lnTo>
                <a:lnTo>
                  <a:pt x="4867" y="11071"/>
                </a:lnTo>
                <a:lnTo>
                  <a:pt x="5037" y="10853"/>
                </a:lnTo>
                <a:lnTo>
                  <a:pt x="5159" y="10585"/>
                </a:lnTo>
                <a:lnTo>
                  <a:pt x="5353" y="10074"/>
                </a:lnTo>
                <a:lnTo>
                  <a:pt x="5451" y="9831"/>
                </a:lnTo>
                <a:lnTo>
                  <a:pt x="5572" y="9612"/>
                </a:lnTo>
                <a:close/>
                <a:moveTo>
                  <a:pt x="14016" y="11193"/>
                </a:moveTo>
                <a:lnTo>
                  <a:pt x="14040" y="11290"/>
                </a:lnTo>
                <a:lnTo>
                  <a:pt x="13845" y="11290"/>
                </a:lnTo>
                <a:lnTo>
                  <a:pt x="13724" y="11315"/>
                </a:lnTo>
                <a:lnTo>
                  <a:pt x="13651" y="11217"/>
                </a:lnTo>
                <a:lnTo>
                  <a:pt x="13772" y="11217"/>
                </a:lnTo>
                <a:lnTo>
                  <a:pt x="14016" y="11193"/>
                </a:lnTo>
                <a:close/>
                <a:moveTo>
                  <a:pt x="5864" y="10950"/>
                </a:moveTo>
                <a:lnTo>
                  <a:pt x="6083" y="11023"/>
                </a:lnTo>
                <a:lnTo>
                  <a:pt x="6302" y="11047"/>
                </a:lnTo>
                <a:lnTo>
                  <a:pt x="6692" y="11071"/>
                </a:lnTo>
                <a:lnTo>
                  <a:pt x="7397" y="11096"/>
                </a:lnTo>
                <a:lnTo>
                  <a:pt x="8079" y="11120"/>
                </a:lnTo>
                <a:lnTo>
                  <a:pt x="9490" y="11120"/>
                </a:lnTo>
                <a:lnTo>
                  <a:pt x="10877" y="11169"/>
                </a:lnTo>
                <a:lnTo>
                  <a:pt x="12288" y="11217"/>
                </a:lnTo>
                <a:lnTo>
                  <a:pt x="13188" y="11217"/>
                </a:lnTo>
                <a:lnTo>
                  <a:pt x="13261" y="11315"/>
                </a:lnTo>
                <a:lnTo>
                  <a:pt x="13310" y="11388"/>
                </a:lnTo>
                <a:lnTo>
                  <a:pt x="12872" y="11339"/>
                </a:lnTo>
                <a:lnTo>
                  <a:pt x="12434" y="11315"/>
                </a:lnTo>
                <a:lnTo>
                  <a:pt x="11534" y="11315"/>
                </a:lnTo>
                <a:lnTo>
                  <a:pt x="10634" y="11363"/>
                </a:lnTo>
                <a:lnTo>
                  <a:pt x="9733" y="11363"/>
                </a:lnTo>
                <a:lnTo>
                  <a:pt x="9247" y="11339"/>
                </a:lnTo>
                <a:lnTo>
                  <a:pt x="8736" y="11290"/>
                </a:lnTo>
                <a:lnTo>
                  <a:pt x="8225" y="11242"/>
                </a:lnTo>
                <a:lnTo>
                  <a:pt x="7738" y="11193"/>
                </a:lnTo>
                <a:lnTo>
                  <a:pt x="6862" y="11120"/>
                </a:lnTo>
                <a:lnTo>
                  <a:pt x="6424" y="11120"/>
                </a:lnTo>
                <a:lnTo>
                  <a:pt x="6205" y="11144"/>
                </a:lnTo>
                <a:lnTo>
                  <a:pt x="6010" y="11193"/>
                </a:lnTo>
                <a:lnTo>
                  <a:pt x="5986" y="11169"/>
                </a:lnTo>
                <a:lnTo>
                  <a:pt x="5864" y="10950"/>
                </a:lnTo>
                <a:close/>
                <a:moveTo>
                  <a:pt x="5572" y="12191"/>
                </a:moveTo>
                <a:lnTo>
                  <a:pt x="5499" y="12215"/>
                </a:lnTo>
                <a:lnTo>
                  <a:pt x="5402" y="12264"/>
                </a:lnTo>
                <a:lnTo>
                  <a:pt x="5329" y="12312"/>
                </a:lnTo>
                <a:lnTo>
                  <a:pt x="5256" y="12361"/>
                </a:lnTo>
                <a:lnTo>
                  <a:pt x="5232" y="12434"/>
                </a:lnTo>
                <a:lnTo>
                  <a:pt x="5183" y="12507"/>
                </a:lnTo>
                <a:lnTo>
                  <a:pt x="5183" y="12580"/>
                </a:lnTo>
                <a:lnTo>
                  <a:pt x="5207" y="12629"/>
                </a:lnTo>
                <a:lnTo>
                  <a:pt x="5232" y="12726"/>
                </a:lnTo>
                <a:lnTo>
                  <a:pt x="5305" y="12799"/>
                </a:lnTo>
                <a:lnTo>
                  <a:pt x="5378" y="12823"/>
                </a:lnTo>
                <a:lnTo>
                  <a:pt x="5475" y="12848"/>
                </a:lnTo>
                <a:lnTo>
                  <a:pt x="5572" y="12823"/>
                </a:lnTo>
                <a:lnTo>
                  <a:pt x="5670" y="12799"/>
                </a:lnTo>
                <a:lnTo>
                  <a:pt x="5767" y="12750"/>
                </a:lnTo>
                <a:lnTo>
                  <a:pt x="5840" y="12653"/>
                </a:lnTo>
                <a:lnTo>
                  <a:pt x="5864" y="12580"/>
                </a:lnTo>
                <a:lnTo>
                  <a:pt x="5889" y="12483"/>
                </a:lnTo>
                <a:lnTo>
                  <a:pt x="5864" y="12410"/>
                </a:lnTo>
                <a:lnTo>
                  <a:pt x="5816" y="12312"/>
                </a:lnTo>
                <a:lnTo>
                  <a:pt x="5743" y="12264"/>
                </a:lnTo>
                <a:lnTo>
                  <a:pt x="5670" y="12215"/>
                </a:lnTo>
                <a:lnTo>
                  <a:pt x="5572" y="12191"/>
                </a:lnTo>
                <a:close/>
                <a:moveTo>
                  <a:pt x="14040" y="12239"/>
                </a:moveTo>
                <a:lnTo>
                  <a:pt x="13967" y="12264"/>
                </a:lnTo>
                <a:lnTo>
                  <a:pt x="13918" y="12288"/>
                </a:lnTo>
                <a:lnTo>
                  <a:pt x="13797" y="12361"/>
                </a:lnTo>
                <a:lnTo>
                  <a:pt x="13724" y="12458"/>
                </a:lnTo>
                <a:lnTo>
                  <a:pt x="13699" y="12531"/>
                </a:lnTo>
                <a:lnTo>
                  <a:pt x="13675" y="12604"/>
                </a:lnTo>
                <a:lnTo>
                  <a:pt x="13699" y="12677"/>
                </a:lnTo>
                <a:lnTo>
                  <a:pt x="13724" y="12750"/>
                </a:lnTo>
                <a:lnTo>
                  <a:pt x="13797" y="12872"/>
                </a:lnTo>
                <a:lnTo>
                  <a:pt x="13918" y="12945"/>
                </a:lnTo>
                <a:lnTo>
                  <a:pt x="13967" y="12969"/>
                </a:lnTo>
                <a:lnTo>
                  <a:pt x="14113" y="12969"/>
                </a:lnTo>
                <a:lnTo>
                  <a:pt x="14186" y="12945"/>
                </a:lnTo>
                <a:lnTo>
                  <a:pt x="14308" y="12872"/>
                </a:lnTo>
                <a:lnTo>
                  <a:pt x="14381" y="12750"/>
                </a:lnTo>
                <a:lnTo>
                  <a:pt x="14405" y="12677"/>
                </a:lnTo>
                <a:lnTo>
                  <a:pt x="14405" y="12604"/>
                </a:lnTo>
                <a:lnTo>
                  <a:pt x="14405" y="12531"/>
                </a:lnTo>
                <a:lnTo>
                  <a:pt x="14381" y="12458"/>
                </a:lnTo>
                <a:lnTo>
                  <a:pt x="14308" y="12361"/>
                </a:lnTo>
                <a:lnTo>
                  <a:pt x="14186" y="12288"/>
                </a:lnTo>
                <a:lnTo>
                  <a:pt x="14113" y="12264"/>
                </a:lnTo>
                <a:lnTo>
                  <a:pt x="14040" y="12239"/>
                </a:lnTo>
                <a:close/>
                <a:moveTo>
                  <a:pt x="14089" y="11753"/>
                </a:moveTo>
                <a:lnTo>
                  <a:pt x="14235" y="11777"/>
                </a:lnTo>
                <a:lnTo>
                  <a:pt x="14381" y="11801"/>
                </a:lnTo>
                <a:lnTo>
                  <a:pt x="14502" y="11874"/>
                </a:lnTo>
                <a:lnTo>
                  <a:pt x="14600" y="11972"/>
                </a:lnTo>
                <a:lnTo>
                  <a:pt x="14673" y="12093"/>
                </a:lnTo>
                <a:lnTo>
                  <a:pt x="14746" y="12215"/>
                </a:lnTo>
                <a:lnTo>
                  <a:pt x="14770" y="12385"/>
                </a:lnTo>
                <a:lnTo>
                  <a:pt x="14794" y="12580"/>
                </a:lnTo>
                <a:lnTo>
                  <a:pt x="14770" y="12750"/>
                </a:lnTo>
                <a:lnTo>
                  <a:pt x="14721" y="12896"/>
                </a:lnTo>
                <a:lnTo>
                  <a:pt x="14648" y="13042"/>
                </a:lnTo>
                <a:lnTo>
                  <a:pt x="14551" y="13164"/>
                </a:lnTo>
                <a:lnTo>
                  <a:pt x="14405" y="13261"/>
                </a:lnTo>
                <a:lnTo>
                  <a:pt x="14259" y="13334"/>
                </a:lnTo>
                <a:lnTo>
                  <a:pt x="14089" y="13383"/>
                </a:lnTo>
                <a:lnTo>
                  <a:pt x="13870" y="13383"/>
                </a:lnTo>
                <a:lnTo>
                  <a:pt x="13651" y="13334"/>
                </a:lnTo>
                <a:lnTo>
                  <a:pt x="13480" y="13261"/>
                </a:lnTo>
                <a:lnTo>
                  <a:pt x="13334" y="13164"/>
                </a:lnTo>
                <a:lnTo>
                  <a:pt x="13237" y="13018"/>
                </a:lnTo>
                <a:lnTo>
                  <a:pt x="13164" y="12848"/>
                </a:lnTo>
                <a:lnTo>
                  <a:pt x="13164" y="12653"/>
                </a:lnTo>
                <a:lnTo>
                  <a:pt x="13213" y="12434"/>
                </a:lnTo>
                <a:lnTo>
                  <a:pt x="13286" y="12264"/>
                </a:lnTo>
                <a:lnTo>
                  <a:pt x="13359" y="12118"/>
                </a:lnTo>
                <a:lnTo>
                  <a:pt x="13480" y="11972"/>
                </a:lnTo>
                <a:lnTo>
                  <a:pt x="13602" y="11850"/>
                </a:lnTo>
                <a:lnTo>
                  <a:pt x="13602" y="11826"/>
                </a:lnTo>
                <a:lnTo>
                  <a:pt x="13675" y="11850"/>
                </a:lnTo>
                <a:lnTo>
                  <a:pt x="13748" y="11850"/>
                </a:lnTo>
                <a:lnTo>
                  <a:pt x="13797" y="11826"/>
                </a:lnTo>
                <a:lnTo>
                  <a:pt x="13845" y="11777"/>
                </a:lnTo>
                <a:lnTo>
                  <a:pt x="13918" y="11777"/>
                </a:lnTo>
                <a:lnTo>
                  <a:pt x="14089" y="11753"/>
                </a:lnTo>
                <a:close/>
                <a:moveTo>
                  <a:pt x="5475" y="11631"/>
                </a:moveTo>
                <a:lnTo>
                  <a:pt x="5524" y="11704"/>
                </a:lnTo>
                <a:lnTo>
                  <a:pt x="5597" y="11728"/>
                </a:lnTo>
                <a:lnTo>
                  <a:pt x="5645" y="11753"/>
                </a:lnTo>
                <a:lnTo>
                  <a:pt x="5743" y="11753"/>
                </a:lnTo>
                <a:lnTo>
                  <a:pt x="5840" y="11728"/>
                </a:lnTo>
                <a:lnTo>
                  <a:pt x="5937" y="11753"/>
                </a:lnTo>
                <a:lnTo>
                  <a:pt x="6010" y="11801"/>
                </a:lnTo>
                <a:lnTo>
                  <a:pt x="6083" y="11874"/>
                </a:lnTo>
                <a:lnTo>
                  <a:pt x="6132" y="11972"/>
                </a:lnTo>
                <a:lnTo>
                  <a:pt x="6181" y="12093"/>
                </a:lnTo>
                <a:lnTo>
                  <a:pt x="6229" y="12361"/>
                </a:lnTo>
                <a:lnTo>
                  <a:pt x="6229" y="12653"/>
                </a:lnTo>
                <a:lnTo>
                  <a:pt x="6181" y="12945"/>
                </a:lnTo>
                <a:lnTo>
                  <a:pt x="6132" y="13067"/>
                </a:lnTo>
                <a:lnTo>
                  <a:pt x="6083" y="13164"/>
                </a:lnTo>
                <a:lnTo>
                  <a:pt x="6010" y="13261"/>
                </a:lnTo>
                <a:lnTo>
                  <a:pt x="5937" y="13310"/>
                </a:lnTo>
                <a:lnTo>
                  <a:pt x="5840" y="13359"/>
                </a:lnTo>
                <a:lnTo>
                  <a:pt x="5743" y="13383"/>
                </a:lnTo>
                <a:lnTo>
                  <a:pt x="5645" y="13407"/>
                </a:lnTo>
                <a:lnTo>
                  <a:pt x="5548" y="13407"/>
                </a:lnTo>
                <a:lnTo>
                  <a:pt x="5353" y="13359"/>
                </a:lnTo>
                <a:lnTo>
                  <a:pt x="5159" y="13286"/>
                </a:lnTo>
                <a:lnTo>
                  <a:pt x="5013" y="13140"/>
                </a:lnTo>
                <a:lnTo>
                  <a:pt x="4867" y="12994"/>
                </a:lnTo>
                <a:lnTo>
                  <a:pt x="4769" y="12823"/>
                </a:lnTo>
                <a:lnTo>
                  <a:pt x="4721" y="12629"/>
                </a:lnTo>
                <a:lnTo>
                  <a:pt x="4721" y="12434"/>
                </a:lnTo>
                <a:lnTo>
                  <a:pt x="4745" y="12264"/>
                </a:lnTo>
                <a:lnTo>
                  <a:pt x="4818" y="12118"/>
                </a:lnTo>
                <a:lnTo>
                  <a:pt x="4915" y="11972"/>
                </a:lnTo>
                <a:lnTo>
                  <a:pt x="5037" y="11850"/>
                </a:lnTo>
                <a:lnTo>
                  <a:pt x="5159" y="11753"/>
                </a:lnTo>
                <a:lnTo>
                  <a:pt x="5329" y="11680"/>
                </a:lnTo>
                <a:lnTo>
                  <a:pt x="5475" y="11631"/>
                </a:lnTo>
                <a:close/>
                <a:moveTo>
                  <a:pt x="706" y="0"/>
                </a:moveTo>
                <a:lnTo>
                  <a:pt x="511" y="25"/>
                </a:lnTo>
                <a:lnTo>
                  <a:pt x="317" y="49"/>
                </a:lnTo>
                <a:lnTo>
                  <a:pt x="146" y="122"/>
                </a:lnTo>
                <a:lnTo>
                  <a:pt x="73" y="171"/>
                </a:lnTo>
                <a:lnTo>
                  <a:pt x="25" y="268"/>
                </a:lnTo>
                <a:lnTo>
                  <a:pt x="0" y="341"/>
                </a:lnTo>
                <a:lnTo>
                  <a:pt x="25" y="438"/>
                </a:lnTo>
                <a:lnTo>
                  <a:pt x="49" y="536"/>
                </a:lnTo>
                <a:lnTo>
                  <a:pt x="122" y="609"/>
                </a:lnTo>
                <a:lnTo>
                  <a:pt x="195" y="633"/>
                </a:lnTo>
                <a:lnTo>
                  <a:pt x="292" y="657"/>
                </a:lnTo>
                <a:lnTo>
                  <a:pt x="657" y="657"/>
                </a:lnTo>
                <a:lnTo>
                  <a:pt x="1047" y="682"/>
                </a:lnTo>
                <a:lnTo>
                  <a:pt x="1412" y="730"/>
                </a:lnTo>
                <a:lnTo>
                  <a:pt x="1777" y="755"/>
                </a:lnTo>
                <a:lnTo>
                  <a:pt x="3188" y="828"/>
                </a:lnTo>
                <a:lnTo>
                  <a:pt x="3212" y="998"/>
                </a:lnTo>
                <a:lnTo>
                  <a:pt x="3237" y="1144"/>
                </a:lnTo>
                <a:lnTo>
                  <a:pt x="3358" y="1460"/>
                </a:lnTo>
                <a:lnTo>
                  <a:pt x="3480" y="1777"/>
                </a:lnTo>
                <a:lnTo>
                  <a:pt x="3602" y="2069"/>
                </a:lnTo>
                <a:lnTo>
                  <a:pt x="3772" y="2701"/>
                </a:lnTo>
                <a:lnTo>
                  <a:pt x="3918" y="3309"/>
                </a:lnTo>
                <a:lnTo>
                  <a:pt x="4210" y="4550"/>
                </a:lnTo>
                <a:lnTo>
                  <a:pt x="5329" y="9076"/>
                </a:lnTo>
                <a:lnTo>
                  <a:pt x="5329" y="9101"/>
                </a:lnTo>
                <a:lnTo>
                  <a:pt x="5159" y="9344"/>
                </a:lnTo>
                <a:lnTo>
                  <a:pt x="5037" y="9563"/>
                </a:lnTo>
                <a:lnTo>
                  <a:pt x="4842" y="9928"/>
                </a:lnTo>
                <a:lnTo>
                  <a:pt x="4696" y="10317"/>
                </a:lnTo>
                <a:lnTo>
                  <a:pt x="4526" y="10634"/>
                </a:lnTo>
                <a:lnTo>
                  <a:pt x="4453" y="10780"/>
                </a:lnTo>
                <a:lnTo>
                  <a:pt x="4380" y="10950"/>
                </a:lnTo>
                <a:lnTo>
                  <a:pt x="4356" y="10999"/>
                </a:lnTo>
                <a:lnTo>
                  <a:pt x="4380" y="11047"/>
                </a:lnTo>
                <a:lnTo>
                  <a:pt x="4404" y="11144"/>
                </a:lnTo>
                <a:lnTo>
                  <a:pt x="4429" y="11217"/>
                </a:lnTo>
                <a:lnTo>
                  <a:pt x="4453" y="11315"/>
                </a:lnTo>
                <a:lnTo>
                  <a:pt x="4526" y="11412"/>
                </a:lnTo>
                <a:lnTo>
                  <a:pt x="4672" y="11607"/>
                </a:lnTo>
                <a:lnTo>
                  <a:pt x="4502" y="11801"/>
                </a:lnTo>
                <a:lnTo>
                  <a:pt x="4380" y="12045"/>
                </a:lnTo>
                <a:lnTo>
                  <a:pt x="4307" y="12288"/>
                </a:lnTo>
                <a:lnTo>
                  <a:pt x="4283" y="12556"/>
                </a:lnTo>
                <a:lnTo>
                  <a:pt x="4283" y="12726"/>
                </a:lnTo>
                <a:lnTo>
                  <a:pt x="4307" y="12872"/>
                </a:lnTo>
                <a:lnTo>
                  <a:pt x="4356" y="13018"/>
                </a:lnTo>
                <a:lnTo>
                  <a:pt x="4429" y="13140"/>
                </a:lnTo>
                <a:lnTo>
                  <a:pt x="4502" y="13261"/>
                </a:lnTo>
                <a:lnTo>
                  <a:pt x="4575" y="13383"/>
                </a:lnTo>
                <a:lnTo>
                  <a:pt x="4696" y="13480"/>
                </a:lnTo>
                <a:lnTo>
                  <a:pt x="4818" y="13578"/>
                </a:lnTo>
                <a:lnTo>
                  <a:pt x="4940" y="13651"/>
                </a:lnTo>
                <a:lnTo>
                  <a:pt x="5061" y="13724"/>
                </a:lnTo>
                <a:lnTo>
                  <a:pt x="5207" y="13772"/>
                </a:lnTo>
                <a:lnTo>
                  <a:pt x="5353" y="13797"/>
                </a:lnTo>
                <a:lnTo>
                  <a:pt x="5499" y="13821"/>
                </a:lnTo>
                <a:lnTo>
                  <a:pt x="5791" y="13821"/>
                </a:lnTo>
                <a:lnTo>
                  <a:pt x="5937" y="13797"/>
                </a:lnTo>
                <a:lnTo>
                  <a:pt x="6108" y="13748"/>
                </a:lnTo>
                <a:lnTo>
                  <a:pt x="6254" y="13675"/>
                </a:lnTo>
                <a:lnTo>
                  <a:pt x="6375" y="13553"/>
                </a:lnTo>
                <a:lnTo>
                  <a:pt x="6473" y="13432"/>
                </a:lnTo>
                <a:lnTo>
                  <a:pt x="6570" y="13286"/>
                </a:lnTo>
                <a:lnTo>
                  <a:pt x="6619" y="13140"/>
                </a:lnTo>
                <a:lnTo>
                  <a:pt x="6667" y="12969"/>
                </a:lnTo>
                <a:lnTo>
                  <a:pt x="6692" y="12799"/>
                </a:lnTo>
                <a:lnTo>
                  <a:pt x="6692" y="12629"/>
                </a:lnTo>
                <a:lnTo>
                  <a:pt x="6692" y="12434"/>
                </a:lnTo>
                <a:lnTo>
                  <a:pt x="6667" y="12264"/>
                </a:lnTo>
                <a:lnTo>
                  <a:pt x="6619" y="12093"/>
                </a:lnTo>
                <a:lnTo>
                  <a:pt x="6570" y="11923"/>
                </a:lnTo>
                <a:lnTo>
                  <a:pt x="6497" y="11777"/>
                </a:lnTo>
                <a:lnTo>
                  <a:pt x="6424" y="11631"/>
                </a:lnTo>
                <a:lnTo>
                  <a:pt x="6327" y="11509"/>
                </a:lnTo>
                <a:lnTo>
                  <a:pt x="6862" y="11534"/>
                </a:lnTo>
                <a:lnTo>
                  <a:pt x="7373" y="11534"/>
                </a:lnTo>
                <a:lnTo>
                  <a:pt x="8371" y="11631"/>
                </a:lnTo>
                <a:lnTo>
                  <a:pt x="9368" y="11728"/>
                </a:lnTo>
                <a:lnTo>
                  <a:pt x="9831" y="11753"/>
                </a:lnTo>
                <a:lnTo>
                  <a:pt x="10293" y="11753"/>
                </a:lnTo>
                <a:lnTo>
                  <a:pt x="11218" y="11704"/>
                </a:lnTo>
                <a:lnTo>
                  <a:pt x="11704" y="11680"/>
                </a:lnTo>
                <a:lnTo>
                  <a:pt x="12166" y="11680"/>
                </a:lnTo>
                <a:lnTo>
                  <a:pt x="12629" y="11704"/>
                </a:lnTo>
                <a:lnTo>
                  <a:pt x="13091" y="11753"/>
                </a:lnTo>
                <a:lnTo>
                  <a:pt x="12921" y="11996"/>
                </a:lnTo>
                <a:lnTo>
                  <a:pt x="12799" y="12264"/>
                </a:lnTo>
                <a:lnTo>
                  <a:pt x="12750" y="12434"/>
                </a:lnTo>
                <a:lnTo>
                  <a:pt x="12702" y="12580"/>
                </a:lnTo>
                <a:lnTo>
                  <a:pt x="12702" y="12726"/>
                </a:lnTo>
                <a:lnTo>
                  <a:pt x="12702" y="12872"/>
                </a:lnTo>
                <a:lnTo>
                  <a:pt x="12750" y="13018"/>
                </a:lnTo>
                <a:lnTo>
                  <a:pt x="12799" y="13140"/>
                </a:lnTo>
                <a:lnTo>
                  <a:pt x="12848" y="13261"/>
                </a:lnTo>
                <a:lnTo>
                  <a:pt x="12945" y="13383"/>
                </a:lnTo>
                <a:lnTo>
                  <a:pt x="13042" y="13480"/>
                </a:lnTo>
                <a:lnTo>
                  <a:pt x="13140" y="13553"/>
                </a:lnTo>
                <a:lnTo>
                  <a:pt x="13261" y="13626"/>
                </a:lnTo>
                <a:lnTo>
                  <a:pt x="13407" y="13699"/>
                </a:lnTo>
                <a:lnTo>
                  <a:pt x="13553" y="13748"/>
                </a:lnTo>
                <a:lnTo>
                  <a:pt x="13699" y="13797"/>
                </a:lnTo>
                <a:lnTo>
                  <a:pt x="13845" y="13821"/>
                </a:lnTo>
                <a:lnTo>
                  <a:pt x="14016" y="13821"/>
                </a:lnTo>
                <a:lnTo>
                  <a:pt x="14283" y="13797"/>
                </a:lnTo>
                <a:lnTo>
                  <a:pt x="14502" y="13748"/>
                </a:lnTo>
                <a:lnTo>
                  <a:pt x="14697" y="13651"/>
                </a:lnTo>
                <a:lnTo>
                  <a:pt x="14867" y="13505"/>
                </a:lnTo>
                <a:lnTo>
                  <a:pt x="14989" y="13359"/>
                </a:lnTo>
                <a:lnTo>
                  <a:pt x="15086" y="13164"/>
                </a:lnTo>
                <a:lnTo>
                  <a:pt x="15159" y="12969"/>
                </a:lnTo>
                <a:lnTo>
                  <a:pt x="15208" y="12750"/>
                </a:lnTo>
                <a:lnTo>
                  <a:pt x="15208" y="12531"/>
                </a:lnTo>
                <a:lnTo>
                  <a:pt x="15184" y="12337"/>
                </a:lnTo>
                <a:lnTo>
                  <a:pt x="15159" y="12118"/>
                </a:lnTo>
                <a:lnTo>
                  <a:pt x="15086" y="11923"/>
                </a:lnTo>
                <a:lnTo>
                  <a:pt x="14989" y="11728"/>
                </a:lnTo>
                <a:lnTo>
                  <a:pt x="14867" y="11582"/>
                </a:lnTo>
                <a:lnTo>
                  <a:pt x="14721" y="11436"/>
                </a:lnTo>
                <a:lnTo>
                  <a:pt x="14551" y="11339"/>
                </a:lnTo>
                <a:lnTo>
                  <a:pt x="14405" y="11144"/>
                </a:lnTo>
                <a:lnTo>
                  <a:pt x="14648" y="11120"/>
                </a:lnTo>
                <a:lnTo>
                  <a:pt x="14989" y="11120"/>
                </a:lnTo>
                <a:lnTo>
                  <a:pt x="15062" y="11071"/>
                </a:lnTo>
                <a:lnTo>
                  <a:pt x="15086" y="10999"/>
                </a:lnTo>
                <a:lnTo>
                  <a:pt x="15111" y="10926"/>
                </a:lnTo>
                <a:lnTo>
                  <a:pt x="15086" y="10853"/>
                </a:lnTo>
                <a:lnTo>
                  <a:pt x="15062" y="10780"/>
                </a:lnTo>
                <a:lnTo>
                  <a:pt x="14989" y="10707"/>
                </a:lnTo>
                <a:lnTo>
                  <a:pt x="14892" y="10682"/>
                </a:lnTo>
                <a:lnTo>
                  <a:pt x="14648" y="10682"/>
                </a:lnTo>
                <a:lnTo>
                  <a:pt x="14429" y="10707"/>
                </a:lnTo>
                <a:lnTo>
                  <a:pt x="13967" y="10780"/>
                </a:lnTo>
                <a:lnTo>
                  <a:pt x="12653" y="10780"/>
                </a:lnTo>
                <a:lnTo>
                  <a:pt x="11339" y="10755"/>
                </a:lnTo>
                <a:lnTo>
                  <a:pt x="10050" y="10707"/>
                </a:lnTo>
                <a:lnTo>
                  <a:pt x="8760" y="10707"/>
                </a:lnTo>
                <a:lnTo>
                  <a:pt x="7495" y="10731"/>
                </a:lnTo>
                <a:lnTo>
                  <a:pt x="7081" y="10707"/>
                </a:lnTo>
                <a:lnTo>
                  <a:pt x="6643" y="10682"/>
                </a:lnTo>
                <a:lnTo>
                  <a:pt x="6229" y="10634"/>
                </a:lnTo>
                <a:lnTo>
                  <a:pt x="5816" y="10634"/>
                </a:lnTo>
                <a:lnTo>
                  <a:pt x="5864" y="10439"/>
                </a:lnTo>
                <a:lnTo>
                  <a:pt x="5913" y="10269"/>
                </a:lnTo>
                <a:lnTo>
                  <a:pt x="6035" y="9977"/>
                </a:lnTo>
                <a:lnTo>
                  <a:pt x="6059" y="9831"/>
                </a:lnTo>
                <a:lnTo>
                  <a:pt x="6083" y="9709"/>
                </a:lnTo>
                <a:lnTo>
                  <a:pt x="6400" y="9709"/>
                </a:lnTo>
                <a:lnTo>
                  <a:pt x="6716" y="9685"/>
                </a:lnTo>
                <a:lnTo>
                  <a:pt x="7300" y="9660"/>
                </a:lnTo>
                <a:lnTo>
                  <a:pt x="7860" y="9636"/>
                </a:lnTo>
                <a:lnTo>
                  <a:pt x="8395" y="9612"/>
                </a:lnTo>
                <a:lnTo>
                  <a:pt x="9466" y="9514"/>
                </a:lnTo>
                <a:lnTo>
                  <a:pt x="10512" y="9417"/>
                </a:lnTo>
                <a:lnTo>
                  <a:pt x="11558" y="9368"/>
                </a:lnTo>
                <a:lnTo>
                  <a:pt x="12604" y="9295"/>
                </a:lnTo>
                <a:lnTo>
                  <a:pt x="13140" y="9247"/>
                </a:lnTo>
                <a:lnTo>
                  <a:pt x="13651" y="9174"/>
                </a:lnTo>
                <a:lnTo>
                  <a:pt x="13991" y="9125"/>
                </a:lnTo>
                <a:lnTo>
                  <a:pt x="14332" y="9003"/>
                </a:lnTo>
                <a:lnTo>
                  <a:pt x="14624" y="8833"/>
                </a:lnTo>
                <a:lnTo>
                  <a:pt x="14916" y="8614"/>
                </a:lnTo>
                <a:lnTo>
                  <a:pt x="15062" y="8492"/>
                </a:lnTo>
                <a:lnTo>
                  <a:pt x="15159" y="8322"/>
                </a:lnTo>
                <a:lnTo>
                  <a:pt x="15257" y="8152"/>
                </a:lnTo>
                <a:lnTo>
                  <a:pt x="15354" y="7957"/>
                </a:lnTo>
                <a:lnTo>
                  <a:pt x="15500" y="7592"/>
                </a:lnTo>
                <a:lnTo>
                  <a:pt x="15646" y="7227"/>
                </a:lnTo>
                <a:lnTo>
                  <a:pt x="15914" y="6546"/>
                </a:lnTo>
                <a:lnTo>
                  <a:pt x="15987" y="6546"/>
                </a:lnTo>
                <a:lnTo>
                  <a:pt x="16011" y="6521"/>
                </a:lnTo>
                <a:lnTo>
                  <a:pt x="16035" y="6497"/>
                </a:lnTo>
                <a:lnTo>
                  <a:pt x="16035" y="6473"/>
                </a:lnTo>
                <a:lnTo>
                  <a:pt x="16011" y="6424"/>
                </a:lnTo>
                <a:lnTo>
                  <a:pt x="15987" y="6424"/>
                </a:lnTo>
                <a:lnTo>
                  <a:pt x="16303" y="5816"/>
                </a:lnTo>
                <a:lnTo>
                  <a:pt x="16327" y="5767"/>
                </a:lnTo>
                <a:lnTo>
                  <a:pt x="16352" y="5743"/>
                </a:lnTo>
                <a:lnTo>
                  <a:pt x="16376" y="5670"/>
                </a:lnTo>
                <a:lnTo>
                  <a:pt x="17009" y="4550"/>
                </a:lnTo>
                <a:lnTo>
                  <a:pt x="17325" y="3991"/>
                </a:lnTo>
                <a:lnTo>
                  <a:pt x="17641" y="3431"/>
                </a:lnTo>
                <a:lnTo>
                  <a:pt x="17666" y="3334"/>
                </a:lnTo>
                <a:lnTo>
                  <a:pt x="17641" y="3236"/>
                </a:lnTo>
                <a:lnTo>
                  <a:pt x="17690" y="2945"/>
                </a:lnTo>
                <a:lnTo>
                  <a:pt x="17690" y="2799"/>
                </a:lnTo>
                <a:lnTo>
                  <a:pt x="17690" y="2677"/>
                </a:lnTo>
                <a:lnTo>
                  <a:pt x="17641" y="2555"/>
                </a:lnTo>
                <a:lnTo>
                  <a:pt x="17568" y="2458"/>
                </a:lnTo>
                <a:lnTo>
                  <a:pt x="17495" y="2361"/>
                </a:lnTo>
                <a:lnTo>
                  <a:pt x="17398" y="2288"/>
                </a:lnTo>
                <a:lnTo>
                  <a:pt x="17301" y="2215"/>
                </a:lnTo>
                <a:lnTo>
                  <a:pt x="17155" y="2166"/>
                </a:lnTo>
                <a:lnTo>
                  <a:pt x="16984" y="2117"/>
                </a:lnTo>
                <a:lnTo>
                  <a:pt x="16790" y="2069"/>
                </a:lnTo>
                <a:lnTo>
                  <a:pt x="16376" y="2069"/>
                </a:lnTo>
                <a:lnTo>
                  <a:pt x="15597" y="2093"/>
                </a:lnTo>
                <a:lnTo>
                  <a:pt x="14283" y="2093"/>
                </a:lnTo>
                <a:lnTo>
                  <a:pt x="13651" y="2069"/>
                </a:lnTo>
                <a:lnTo>
                  <a:pt x="12994" y="2020"/>
                </a:lnTo>
                <a:lnTo>
                  <a:pt x="11753" y="1923"/>
                </a:lnTo>
                <a:lnTo>
                  <a:pt x="10488" y="1898"/>
                </a:lnTo>
                <a:lnTo>
                  <a:pt x="9222" y="1874"/>
                </a:lnTo>
                <a:lnTo>
                  <a:pt x="7981" y="1874"/>
                </a:lnTo>
                <a:lnTo>
                  <a:pt x="7032" y="1850"/>
                </a:lnTo>
                <a:lnTo>
                  <a:pt x="6083" y="1825"/>
                </a:lnTo>
                <a:lnTo>
                  <a:pt x="5159" y="1801"/>
                </a:lnTo>
                <a:lnTo>
                  <a:pt x="4210" y="1801"/>
                </a:lnTo>
                <a:lnTo>
                  <a:pt x="4112" y="1509"/>
                </a:lnTo>
                <a:lnTo>
                  <a:pt x="3991" y="1241"/>
                </a:lnTo>
                <a:lnTo>
                  <a:pt x="3942" y="998"/>
                </a:lnTo>
                <a:lnTo>
                  <a:pt x="3845" y="633"/>
                </a:lnTo>
                <a:lnTo>
                  <a:pt x="3796" y="463"/>
                </a:lnTo>
                <a:lnTo>
                  <a:pt x="3723" y="292"/>
                </a:lnTo>
                <a:lnTo>
                  <a:pt x="3650" y="195"/>
                </a:lnTo>
                <a:lnTo>
                  <a:pt x="3577" y="146"/>
                </a:lnTo>
                <a:lnTo>
                  <a:pt x="3529" y="146"/>
                </a:lnTo>
                <a:lnTo>
                  <a:pt x="2604" y="122"/>
                </a:lnTo>
                <a:lnTo>
                  <a:pt x="1655" y="73"/>
                </a:lnTo>
                <a:lnTo>
                  <a:pt x="90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44778"/>
      </p:ext>
    </p:extLst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44"/>
            <a:ext cx="9144000" cy="487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079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685800" y="22669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/>
            <a:r>
              <a:rPr lang="en-US" sz="1400" dirty="0" smtClean="0">
                <a:solidFill>
                  <a:schemeClr val="tx1"/>
                </a:solidFill>
              </a:rPr>
              <a:t/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S.O.L.I.D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b="1" u="sng" dirty="0" smtClean="0">
                <a:solidFill>
                  <a:schemeClr val="tx1"/>
                </a:solidFill>
              </a:rPr>
              <a:t>Models </a:t>
            </a:r>
            <a:r>
              <a:rPr lang="en-US" sz="1400" b="1" u="sng" dirty="0">
                <a:solidFill>
                  <a:schemeClr val="tx1"/>
                </a:solidFill>
              </a:rPr>
              <a:t>for the </a:t>
            </a:r>
            <a:r>
              <a:rPr lang="en-US" sz="1400" b="1" u="sng" dirty="0" smtClean="0">
                <a:solidFill>
                  <a:schemeClr val="tx1"/>
                </a:solidFill>
              </a:rPr>
              <a:t>Rescue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Domain </a:t>
            </a:r>
            <a:r>
              <a:rPr lang="en-US" sz="1400" dirty="0">
                <a:solidFill>
                  <a:schemeClr val="tx1"/>
                </a:solidFill>
              </a:rPr>
              <a:t>Driven </a:t>
            </a:r>
            <a:r>
              <a:rPr lang="en-US" sz="1400" dirty="0" smtClean="0">
                <a:solidFill>
                  <a:schemeClr val="tx1"/>
                </a:solidFill>
              </a:rPr>
              <a:t>Design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Introduction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</a:t>
            </a:r>
            <a:r>
              <a:rPr lang="en-US" sz="1400" dirty="0">
                <a:solidFill>
                  <a:schemeClr val="tx1"/>
                </a:solidFill>
              </a:rPr>
              <a:t>Strategic </a:t>
            </a:r>
            <a:r>
              <a:rPr lang="en-US" sz="1400" dirty="0" smtClean="0">
                <a:solidFill>
                  <a:schemeClr val="tx1"/>
                </a:solidFill>
              </a:rPr>
              <a:t>Design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</a:t>
            </a:r>
            <a:r>
              <a:rPr lang="en-US" sz="1400" dirty="0">
                <a:solidFill>
                  <a:schemeClr val="tx1"/>
                </a:solidFill>
              </a:rPr>
              <a:t>Tactical </a:t>
            </a:r>
            <a:r>
              <a:rPr lang="en-US" sz="1400" dirty="0" smtClean="0">
                <a:solidFill>
                  <a:schemeClr val="tx1"/>
                </a:solidFill>
              </a:rPr>
              <a:t>Design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Software </a:t>
            </a:r>
            <a:r>
              <a:rPr lang="en-US" sz="1400" dirty="0">
                <a:solidFill>
                  <a:schemeClr val="tx1"/>
                </a:solidFill>
              </a:rPr>
              <a:t>Architecture (Parts I, II &amp; III</a:t>
            </a:r>
            <a:r>
              <a:rPr lang="en-US" sz="1400" dirty="0" smtClean="0">
                <a:solidFill>
                  <a:schemeClr val="tx1"/>
                </a:solidFill>
              </a:rPr>
              <a:t>)</a:t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Application </a:t>
            </a:r>
            <a:r>
              <a:rPr lang="en-US" sz="1400" dirty="0">
                <a:solidFill>
                  <a:schemeClr val="tx1"/>
                </a:solidFill>
              </a:rPr>
              <a:t>Lifecycle </a:t>
            </a:r>
            <a:r>
              <a:rPr lang="en-US" sz="1400" dirty="0" smtClean="0">
                <a:solidFill>
                  <a:schemeClr val="tx1"/>
                </a:solidFill>
              </a:rPr>
              <a:t>Management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Continuous </a:t>
            </a:r>
            <a:r>
              <a:rPr lang="en-US" sz="1400" dirty="0">
                <a:solidFill>
                  <a:schemeClr val="tx1"/>
                </a:solidFill>
              </a:rPr>
              <a:t>Integration, Deployment, </a:t>
            </a:r>
            <a:r>
              <a:rPr lang="en-US" sz="1400" dirty="0" smtClean="0">
                <a:solidFill>
                  <a:schemeClr val="tx1"/>
                </a:solidFill>
              </a:rPr>
              <a:t>Delivery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Generic </a:t>
            </a:r>
            <a:r>
              <a:rPr lang="en-US" sz="1400" dirty="0">
                <a:solidFill>
                  <a:schemeClr val="tx1"/>
                </a:solidFill>
              </a:rPr>
              <a:t>Domain as a </a:t>
            </a:r>
            <a:r>
              <a:rPr lang="en-US" sz="1400" dirty="0" smtClean="0">
                <a:solidFill>
                  <a:schemeClr val="tx1"/>
                </a:solidFill>
              </a:rPr>
              <a:t>Service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CQRS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Event Sourcing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 smtClean="0">
                <a:solidFill>
                  <a:schemeClr val="tx1"/>
                </a:solidFill>
              </a:rPr>
              <a:t>oAuth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2.0 &amp; </a:t>
            </a:r>
            <a:r>
              <a:rPr lang="en-US" sz="1400" dirty="0" smtClean="0">
                <a:solidFill>
                  <a:schemeClr val="tx1"/>
                </a:solidFill>
              </a:rPr>
              <a:t>OIDC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Lucene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 smtClean="0">
                <a:solidFill>
                  <a:schemeClr val="tx1"/>
                </a:solidFill>
              </a:rPr>
              <a:t>Hystrix</a:t>
            </a:r>
            <a:r>
              <a:rPr lang="en-US" sz="1400" dirty="0" smtClean="0">
                <a:solidFill>
                  <a:schemeClr val="tx1"/>
                </a:solidFill>
              </a:rPr>
              <a:t/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 smtClean="0">
                <a:solidFill>
                  <a:schemeClr val="tx1"/>
                </a:solidFill>
              </a:rPr>
              <a:t>	- Cassandra</a:t>
            </a:r>
            <a:endParaRPr lang="en" sz="1400" dirty="0">
              <a:solidFill>
                <a:schemeClr val="tx1"/>
              </a:solidFill>
            </a:endParaRPr>
          </a:p>
        </p:txBody>
      </p:sp>
      <p:sp>
        <p:nvSpPr>
          <p:cNvPr id="6" name="Shape 48"/>
          <p:cNvSpPr txBox="1">
            <a:spLocks/>
          </p:cNvSpPr>
          <p:nvPr/>
        </p:nvSpPr>
        <p:spPr>
          <a:xfrm>
            <a:off x="3276600" y="133350"/>
            <a:ext cx="3200399" cy="911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60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" dirty="0" smtClean="0">
                <a:solidFill>
                  <a:schemeClr val="tx1"/>
                </a:solidFill>
              </a:rPr>
              <a:t>Hello!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7" name="Shape 49"/>
          <p:cNvSpPr/>
          <p:nvPr/>
        </p:nvSpPr>
        <p:spPr>
          <a:xfrm>
            <a:off x="2947174" y="311051"/>
            <a:ext cx="658851" cy="734099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8" name="Shape 50"/>
          <p:cNvSpPr/>
          <p:nvPr/>
        </p:nvSpPr>
        <p:spPr>
          <a:xfrm>
            <a:off x="3117782" y="542013"/>
            <a:ext cx="317635" cy="298183"/>
          </a:xfrm>
          <a:custGeom>
            <a:avLst/>
            <a:gdLst/>
            <a:ahLst/>
            <a:cxnLst/>
            <a:rect l="0" t="0" r="0" b="0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1420427"/>
      </p:ext>
    </p:extLst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04542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988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44"/>
            <a:ext cx="9144000" cy="487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975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7977" y="971552"/>
            <a:ext cx="7772400" cy="1159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Object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hape 68"/>
          <p:cNvSpPr txBox="1">
            <a:spLocks noGrp="1"/>
          </p:cNvSpPr>
          <p:nvPr>
            <p:ph type="subTitle" idx="1"/>
          </p:nvPr>
        </p:nvSpPr>
        <p:spPr>
          <a:xfrm>
            <a:off x="687977" y="2571752"/>
            <a:ext cx="7772400" cy="11429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In object-oriented </a:t>
            </a:r>
            <a:r>
              <a:rPr lang="en-US" dirty="0" smtClean="0">
                <a:solidFill>
                  <a:schemeClr val="tx1"/>
                </a:solidFill>
              </a:rPr>
              <a:t>programming, an object is </a:t>
            </a:r>
            <a:r>
              <a:rPr lang="en-US" dirty="0">
                <a:solidFill>
                  <a:schemeClr val="tx1"/>
                </a:solidFill>
              </a:rPr>
              <a:t>a data </a:t>
            </a:r>
            <a:r>
              <a:rPr lang="en-US" dirty="0" smtClean="0">
                <a:solidFill>
                  <a:schemeClr val="tx1"/>
                </a:solidFill>
              </a:rPr>
              <a:t>structure </a:t>
            </a:r>
            <a:r>
              <a:rPr lang="en-US" dirty="0">
                <a:solidFill>
                  <a:schemeClr val="tx1"/>
                </a:solidFill>
              </a:rPr>
              <a:t>encapsulated with a set of routines, called </a:t>
            </a:r>
            <a:r>
              <a:rPr lang="en-US" dirty="0" smtClean="0">
                <a:solidFill>
                  <a:schemeClr val="tx1"/>
                </a:solidFill>
              </a:rPr>
              <a:t>"methods </a:t>
            </a:r>
            <a:r>
              <a:rPr lang="en-US" dirty="0">
                <a:solidFill>
                  <a:schemeClr val="tx1"/>
                </a:solidFill>
              </a:rPr>
              <a:t>", which operate on the data. Operations on the data </a:t>
            </a:r>
            <a:r>
              <a:rPr lang="en-US" dirty="0" smtClean="0">
                <a:solidFill>
                  <a:schemeClr val="tx1"/>
                </a:solidFill>
              </a:rPr>
              <a:t>can only be </a:t>
            </a:r>
            <a:r>
              <a:rPr lang="en-US" dirty="0">
                <a:solidFill>
                  <a:schemeClr val="tx1"/>
                </a:solidFill>
              </a:rPr>
              <a:t>performed via these </a:t>
            </a:r>
            <a:r>
              <a:rPr lang="en-US" dirty="0" smtClean="0">
                <a:solidFill>
                  <a:schemeClr val="tx1"/>
                </a:solidFill>
              </a:rPr>
              <a:t>methods.</a:t>
            </a:r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6063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44"/>
            <a:ext cx="9144000" cy="487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7462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Anemic Models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5239340" y="3841456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5853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tx1"/>
                </a:solidFill>
              </a:rPr>
              <a:t>Sympthoms of anemia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3929475" y="2160150"/>
            <a:ext cx="4200299" cy="2075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indent="-342900"/>
            <a:r>
              <a:rPr lang="en" dirty="0" smtClean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Paleness</a:t>
            </a:r>
          </a:p>
          <a:p>
            <a:pPr marL="342900" indent="-342900"/>
            <a:r>
              <a:rPr lang="en" dirty="0" smtClean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Yellow eyes</a:t>
            </a:r>
          </a:p>
          <a:p>
            <a:pPr marL="342900" indent="-342900"/>
            <a:r>
              <a:rPr lang="en" dirty="0" smtClean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Shortness of breath</a:t>
            </a:r>
          </a:p>
          <a:p>
            <a:pPr marL="342900" indent="-342900"/>
            <a:r>
              <a:rPr lang="en" dirty="0" smtClean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Weak muscules</a:t>
            </a:r>
          </a:p>
          <a:p>
            <a:pPr marL="342900" indent="-342900"/>
            <a:r>
              <a:rPr lang="en" dirty="0" smtClean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Low blood pressure</a:t>
            </a:r>
            <a:endParaRPr lang="en" dirty="0">
              <a:solidFill>
                <a:schemeClr val="tx1"/>
              </a:solidFill>
              <a:latin typeface="Walter Turncoat" panose="020B0604020202020204" charset="0"/>
              <a:ea typeface="Walter Turncoat" panose="020B0604020202020204" charset="0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4141750" y="281249"/>
            <a:ext cx="788694" cy="805192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82" y="1891955"/>
            <a:ext cx="2770632" cy="2611488"/>
          </a:xfrm>
          <a:prstGeom prst="rect">
            <a:avLst/>
          </a:prstGeom>
        </p:spPr>
      </p:pic>
      <p:sp>
        <p:nvSpPr>
          <p:cNvPr id="9" name="Shape 316"/>
          <p:cNvSpPr/>
          <p:nvPr/>
        </p:nvSpPr>
        <p:spPr>
          <a:xfrm>
            <a:off x="4373889" y="506743"/>
            <a:ext cx="324415" cy="354203"/>
          </a:xfrm>
          <a:custGeom>
            <a:avLst/>
            <a:gdLst/>
            <a:ahLst/>
            <a:cxnLst/>
            <a:rect l="0" t="0" r="0" b="0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1937336"/>
      </p:ext>
    </p:extLst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04542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950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5862" y="1801077"/>
            <a:ext cx="7772400" cy="1159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Tell don’t ask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5239340" y="3841456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34066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7" y="971550"/>
            <a:ext cx="7572983" cy="4038106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1524000" y="209550"/>
            <a:ext cx="6096000" cy="531206"/>
          </a:xfrm>
        </p:spPr>
        <p:txBody>
          <a:bodyPr/>
          <a:lstStyle/>
          <a:p>
            <a:r>
              <a:rPr lang="en-US" sz="2400" dirty="0" smtClean="0">
                <a:solidFill>
                  <a:schemeClr val="tx1"/>
                </a:solidFill>
              </a:rPr>
              <a:t>Let’s Refactor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98065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57150"/>
            <a:ext cx="7772400" cy="784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Encapsulation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841949"/>
            <a:ext cx="9144000" cy="424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1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286002" y="797350"/>
            <a:ext cx="472439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smtClean="0">
                <a:solidFill>
                  <a:schemeClr val="tx1"/>
                </a:solidFill>
              </a:rPr>
              <a:t>Agenda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49" name="Shape 49"/>
          <p:cNvSpPr/>
          <p:nvPr/>
        </p:nvSpPr>
        <p:spPr>
          <a:xfrm>
            <a:off x="3276601" y="793989"/>
            <a:ext cx="658851" cy="69030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50" name="Shape 50"/>
          <p:cNvSpPr/>
          <p:nvPr/>
        </p:nvSpPr>
        <p:spPr>
          <a:xfrm>
            <a:off x="3447209" y="998943"/>
            <a:ext cx="317635" cy="280393"/>
          </a:xfrm>
          <a:custGeom>
            <a:avLst/>
            <a:gdLst/>
            <a:ahLst/>
            <a:cxnLst/>
            <a:rect l="0" t="0" r="0" b="0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52" name="Shape 52"/>
          <p:cNvSpPr txBox="1"/>
          <p:nvPr/>
        </p:nvSpPr>
        <p:spPr>
          <a:xfrm>
            <a:off x="1371602" y="1757829"/>
            <a:ext cx="1902076" cy="137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en" b="1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Models</a:t>
            </a:r>
          </a:p>
          <a:p>
            <a:pPr>
              <a:spcBef>
                <a:spcPts val="600"/>
              </a:spcBef>
            </a:pPr>
            <a:r>
              <a:rPr lang="en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What is a Model?</a:t>
            </a:r>
          </a:p>
          <a:p>
            <a:pPr>
              <a:spcBef>
                <a:spcPts val="600"/>
              </a:spcBef>
            </a:pPr>
            <a:r>
              <a:rPr lang="en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Why do we need models</a:t>
            </a: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?</a:t>
            </a:r>
          </a:p>
          <a:p>
            <a:pPr>
              <a:spcBef>
                <a:spcPts val="600"/>
              </a:spcBef>
            </a:pP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Different model types.</a:t>
            </a:r>
          </a:p>
          <a:p>
            <a:pPr>
              <a:spcBef>
                <a:spcPts val="600"/>
              </a:spcBef>
            </a:pP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Domain models.</a:t>
            </a:r>
            <a:endParaRPr lang="en" sz="12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9" name="Shape 52"/>
          <p:cNvSpPr txBox="1"/>
          <p:nvPr/>
        </p:nvSpPr>
        <p:spPr>
          <a:xfrm>
            <a:off x="3584326" y="1757829"/>
            <a:ext cx="1902076" cy="10425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en" b="1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Models in OOP</a:t>
            </a:r>
          </a:p>
          <a:p>
            <a:pPr>
              <a:spcBef>
                <a:spcPts val="600"/>
              </a:spcBef>
            </a:pP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What </a:t>
            </a:r>
            <a:r>
              <a:rPr lang="en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is an Object?</a:t>
            </a:r>
          </a:p>
          <a:p>
            <a:pPr>
              <a:spcBef>
                <a:spcPts val="600"/>
              </a:spcBef>
            </a:pP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Objects vs Struct</a:t>
            </a:r>
            <a:endParaRPr lang="en" sz="12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0" name="Shape 52"/>
          <p:cNvSpPr txBox="1"/>
          <p:nvPr/>
        </p:nvSpPr>
        <p:spPr>
          <a:xfrm>
            <a:off x="5715002" y="1757829"/>
            <a:ext cx="2057399" cy="10425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en" b="1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How to fight bad models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A</a:t>
            </a:r>
            <a:r>
              <a:rPr lang="en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nemic models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Heavy</a:t>
            </a:r>
            <a:r>
              <a:rPr lang="en" sz="1200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 </a:t>
            </a:r>
            <a:r>
              <a:rPr lang="en" sz="1200" dirty="0" smtClean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models</a:t>
            </a:r>
            <a:endParaRPr lang="en" sz="1200" dirty="0">
              <a:solidFill>
                <a:schemeClr val="tx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57150"/>
            <a:ext cx="7772400" cy="784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constructor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549"/>
            <a:ext cx="8464937" cy="463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339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57150"/>
            <a:ext cx="7772400" cy="784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Add Behavior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29019"/>
            <a:ext cx="6019800" cy="464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8414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57150"/>
            <a:ext cx="7772400" cy="784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service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48706"/>
            <a:ext cx="7467600" cy="468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306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22"/>
            <a:ext cx="9144000" cy="503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6808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741"/>
            <a:ext cx="9144000" cy="503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1400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46"/>
            <a:ext cx="643876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0205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62150"/>
            <a:ext cx="7772400" cy="24551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But why the anemic models are so frequent?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We are so used to see them everywhere…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hape 325"/>
          <p:cNvSpPr/>
          <p:nvPr/>
        </p:nvSpPr>
        <p:spPr>
          <a:xfrm>
            <a:off x="4363373" y="507768"/>
            <a:ext cx="345680" cy="414829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386"/>
          <p:cNvSpPr/>
          <p:nvPr/>
        </p:nvSpPr>
        <p:spPr>
          <a:xfrm>
            <a:off x="4114800" y="285750"/>
            <a:ext cx="842826" cy="858863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7101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928" y="0"/>
            <a:ext cx="6616143" cy="5143500"/>
          </a:xfrm>
          <a:prstGeom prst="rect">
            <a:avLst/>
          </a:prstGeom>
        </p:spPr>
      </p:pic>
      <p:sp>
        <p:nvSpPr>
          <p:cNvPr id="5" name="Shape 132"/>
          <p:cNvSpPr txBox="1">
            <a:spLocks noGrp="1"/>
          </p:cNvSpPr>
          <p:nvPr/>
        </p:nvSpPr>
        <p:spPr>
          <a:xfrm>
            <a:off x="0" y="4229100"/>
            <a:ext cx="9144000" cy="914400"/>
          </a:xfrm>
          <a:prstGeom prst="rect">
            <a:avLst/>
          </a:prstGeom>
          <a:solidFill>
            <a:srgbClr val="000000">
              <a:alpha val="3269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 sz="2400" dirty="0" smtClean="0"/>
              <a:t>MSDN Code First</a:t>
            </a:r>
          </a:p>
          <a:p>
            <a:r>
              <a:rPr lang="en-US" sz="2400" dirty="0"/>
              <a:t>https://msdn.microsoft.com/en-us/data/jj193542.aspx</a:t>
            </a:r>
            <a:endParaRPr lang="en" sz="2400" b="0" dirty="0"/>
          </a:p>
        </p:txBody>
      </p:sp>
    </p:spTree>
    <p:extLst>
      <p:ext uri="{BB962C8B-B14F-4D97-AF65-F5344CB8AC3E}">
        <p14:creationId xmlns:p14="http://schemas.microsoft.com/office/powerpoint/2010/main" val="12741785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849" y="0"/>
            <a:ext cx="6328302" cy="5143500"/>
          </a:xfrm>
          <a:prstGeom prst="rect">
            <a:avLst/>
          </a:prstGeom>
        </p:spPr>
      </p:pic>
      <p:sp>
        <p:nvSpPr>
          <p:cNvPr id="5" name="Shape 132"/>
          <p:cNvSpPr txBox="1">
            <a:spLocks noGrp="1"/>
          </p:cNvSpPr>
          <p:nvPr/>
        </p:nvSpPr>
        <p:spPr>
          <a:xfrm>
            <a:off x="0" y="4229100"/>
            <a:ext cx="9144000" cy="914400"/>
          </a:xfrm>
          <a:prstGeom prst="rect">
            <a:avLst/>
          </a:prstGeom>
          <a:solidFill>
            <a:srgbClr val="000000">
              <a:alpha val="3269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 sz="2400" dirty="0" smtClean="0"/>
              <a:t>MSDN Code First EF 7 Documentation</a:t>
            </a:r>
          </a:p>
          <a:p>
            <a:r>
              <a:rPr lang="en-US" sz="2400" dirty="0"/>
              <a:t>https://msdn.microsoft.com/en-us/data/jj193542.aspx</a:t>
            </a:r>
            <a:endParaRPr lang="en" sz="2400" b="0" dirty="0"/>
          </a:p>
        </p:txBody>
      </p:sp>
    </p:spTree>
    <p:extLst>
      <p:ext uri="{BB962C8B-B14F-4D97-AF65-F5344CB8AC3E}">
        <p14:creationId xmlns:p14="http://schemas.microsoft.com/office/powerpoint/2010/main" val="10545800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554" y="0"/>
            <a:ext cx="6548891" cy="5143500"/>
          </a:xfrm>
          <a:prstGeom prst="rect">
            <a:avLst/>
          </a:prstGeom>
        </p:spPr>
      </p:pic>
      <p:sp>
        <p:nvSpPr>
          <p:cNvPr id="5" name="Shape 132"/>
          <p:cNvSpPr txBox="1">
            <a:spLocks noGrp="1"/>
          </p:cNvSpPr>
          <p:nvPr/>
        </p:nvSpPr>
        <p:spPr>
          <a:xfrm>
            <a:off x="0" y="4229100"/>
            <a:ext cx="9144000" cy="914400"/>
          </a:xfrm>
          <a:prstGeom prst="rect">
            <a:avLst/>
          </a:prstGeom>
          <a:solidFill>
            <a:srgbClr val="000000">
              <a:alpha val="3269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 sz="2800" dirty="0" smtClean="0">
                <a:solidFill>
                  <a:schemeClr val="bg1"/>
                </a:solidFill>
              </a:rPr>
              <a:t>PHP Doctrine 2.4</a:t>
            </a:r>
          </a:p>
          <a:p>
            <a:r>
              <a:rPr lang="en-US" sz="1400" dirty="0">
                <a:solidFill>
                  <a:schemeClr val="bg1"/>
                </a:solidFill>
              </a:rPr>
              <a:t>http://doctrine-orm.readthedocs.org/projects/doctrine-orm/en/latest/tutorials/getting-started.html#what-are-entities</a:t>
            </a:r>
            <a:endParaRPr lang="en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701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685800" y="1964344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chemeClr val="tx1"/>
                </a:solidFill>
              </a:rPr>
              <a:t>1.</a:t>
            </a:r>
          </a:p>
          <a:p>
            <a:endParaRPr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" dirty="0">
                <a:solidFill>
                  <a:schemeClr val="tx1"/>
                </a:solidFill>
                <a:latin typeface="Sniglet"/>
                <a:ea typeface="Sniglet"/>
                <a:cs typeface="Sniglet"/>
                <a:sym typeface="Sniglet"/>
              </a:rPr>
              <a:t>What is a Model?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685800" y="3144855"/>
            <a:ext cx="7772400" cy="163669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dirty="0" smtClean="0">
                <a:solidFill>
                  <a:schemeClr val="tx1"/>
                </a:solidFill>
              </a:rPr>
              <a:t>The </a:t>
            </a:r>
            <a:r>
              <a:rPr lang="en-US" dirty="0">
                <a:solidFill>
                  <a:schemeClr val="tx1"/>
                </a:solidFill>
              </a:rPr>
              <a:t>word “model” is highly ambiguous, and there is no uniform terminology used by either scientists or philosophers.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69" name="Shape 69"/>
          <p:cNvSpPr/>
          <p:nvPr/>
        </p:nvSpPr>
        <p:spPr>
          <a:xfrm>
            <a:off x="3617075" y="256025"/>
            <a:ext cx="1824692" cy="1702276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247" y="0"/>
            <a:ext cx="7011505" cy="5143500"/>
          </a:xfrm>
          <a:prstGeom prst="rect">
            <a:avLst/>
          </a:prstGeom>
        </p:spPr>
      </p:pic>
      <p:sp>
        <p:nvSpPr>
          <p:cNvPr id="5" name="Shape 132"/>
          <p:cNvSpPr txBox="1">
            <a:spLocks noGrp="1"/>
          </p:cNvSpPr>
          <p:nvPr/>
        </p:nvSpPr>
        <p:spPr>
          <a:xfrm>
            <a:off x="0" y="4229100"/>
            <a:ext cx="9144000" cy="914400"/>
          </a:xfrm>
          <a:prstGeom prst="rect">
            <a:avLst/>
          </a:prstGeom>
          <a:solidFill>
            <a:srgbClr val="000000">
              <a:alpha val="3269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 sz="2800" dirty="0" smtClean="0">
                <a:solidFill>
                  <a:schemeClr val="bg1"/>
                </a:solidFill>
              </a:rPr>
              <a:t>Java Hibernate 5.0</a:t>
            </a:r>
          </a:p>
          <a:p>
            <a:r>
              <a:rPr lang="en-US" sz="1400" dirty="0">
                <a:solidFill>
                  <a:schemeClr val="bg1"/>
                </a:solidFill>
              </a:rPr>
              <a:t>https://github.com/hibernate/hibernate-orm/blob/master/documentation/src/main/asciidoc/quickstart/tutorials/</a:t>
            </a:r>
            <a:endParaRPr lang="en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0739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21" y="0"/>
            <a:ext cx="7955357" cy="5143500"/>
          </a:xfrm>
          <a:prstGeom prst="rect">
            <a:avLst/>
          </a:prstGeom>
        </p:spPr>
      </p:pic>
      <p:sp>
        <p:nvSpPr>
          <p:cNvPr id="5" name="Shape 132"/>
          <p:cNvSpPr txBox="1">
            <a:spLocks noGrp="1"/>
          </p:cNvSpPr>
          <p:nvPr/>
        </p:nvSpPr>
        <p:spPr>
          <a:xfrm>
            <a:off x="0" y="4229100"/>
            <a:ext cx="9144000" cy="914400"/>
          </a:xfrm>
          <a:prstGeom prst="rect">
            <a:avLst/>
          </a:prstGeom>
          <a:solidFill>
            <a:srgbClr val="000000">
              <a:alpha val="3269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 sz="2800" dirty="0" smtClean="0">
                <a:solidFill>
                  <a:schemeClr val="bg1"/>
                </a:solidFill>
              </a:rPr>
              <a:t>N</a:t>
            </a:r>
            <a:r>
              <a:rPr lang="en-US" sz="2800" dirty="0">
                <a:solidFill>
                  <a:schemeClr val="bg1"/>
                </a:solidFill>
              </a:rPr>
              <a:t>H</a:t>
            </a:r>
            <a:r>
              <a:rPr lang="en" sz="2800" dirty="0" smtClean="0">
                <a:solidFill>
                  <a:schemeClr val="bg1"/>
                </a:solidFill>
              </a:rPr>
              <a:t>ibernate 4.0.4</a:t>
            </a:r>
          </a:p>
          <a:p>
            <a:r>
              <a:rPr lang="en-US" sz="1400" dirty="0">
                <a:solidFill>
                  <a:schemeClr val="bg1"/>
                </a:solidFill>
              </a:rPr>
              <a:t>http://nhibernate.info/doc/nh/en/index.htm</a:t>
            </a:r>
            <a:endParaRPr lang="en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995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038350"/>
            <a:ext cx="4876800" cy="1159799"/>
          </a:xfrm>
        </p:spPr>
        <p:txBody>
          <a:bodyPr/>
          <a:lstStyle/>
          <a:p>
            <a:r>
              <a:rPr lang="en-US" sz="6600" dirty="0" smtClean="0">
                <a:solidFill>
                  <a:schemeClr val="tx1"/>
                </a:solidFill>
              </a:rPr>
              <a:t>All good…</a:t>
            </a:r>
            <a:endParaRPr lang="en-US" sz="6600" dirty="0">
              <a:solidFill>
                <a:schemeClr val="tx1"/>
              </a:solidFill>
            </a:endParaRPr>
          </a:p>
        </p:txBody>
      </p:sp>
      <p:sp>
        <p:nvSpPr>
          <p:cNvPr id="4" name="Shape 324"/>
          <p:cNvSpPr/>
          <p:nvPr/>
        </p:nvSpPr>
        <p:spPr>
          <a:xfrm>
            <a:off x="1990833" y="2237250"/>
            <a:ext cx="756993" cy="762000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386"/>
          <p:cNvSpPr/>
          <p:nvPr/>
        </p:nvSpPr>
        <p:spPr>
          <a:xfrm>
            <a:off x="1600200" y="1835587"/>
            <a:ext cx="1533252" cy="1565326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4075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224"/>
            <a:ext cx="9144000" cy="492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8868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777926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9851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7" y="0"/>
            <a:ext cx="731630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9540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77635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8091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3" y="9272"/>
            <a:ext cx="627556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9947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246"/>
            <a:ext cx="7772400" cy="1159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Heavy Model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049217"/>
            <a:ext cx="4915482" cy="409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2917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75484" y="284100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tx1"/>
                </a:solidFill>
              </a:rPr>
              <a:t>Usually</a:t>
            </a:r>
            <a:endParaRPr lang="en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1800"/>
            <a:ext cx="7478169" cy="29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49248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7977" y="971552"/>
            <a:ext cx="7772400" cy="11597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Establishing UL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hape 68"/>
          <p:cNvSpPr txBox="1">
            <a:spLocks noGrp="1"/>
          </p:cNvSpPr>
          <p:nvPr>
            <p:ph type="subTitle" idx="1"/>
          </p:nvPr>
        </p:nvSpPr>
        <p:spPr>
          <a:xfrm>
            <a:off x="838200" y="2571750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/>
            <a:r>
              <a:rPr lang="en-US" dirty="0" smtClean="0">
                <a:solidFill>
                  <a:schemeClr val="tx1"/>
                </a:solidFill>
              </a:rPr>
              <a:t>A </a:t>
            </a:r>
            <a:r>
              <a:rPr lang="en-US" dirty="0">
                <a:solidFill>
                  <a:schemeClr val="tx1"/>
                </a:solidFill>
              </a:rPr>
              <a:t>systematic description of an </a:t>
            </a:r>
            <a:r>
              <a:rPr lang="en-US" dirty="0" smtClean="0">
                <a:solidFill>
                  <a:schemeClr val="tx1"/>
                </a:solidFill>
              </a:rPr>
              <a:t>object, theory, concept or phenomenon </a:t>
            </a:r>
            <a:r>
              <a:rPr lang="en-US" dirty="0">
                <a:solidFill>
                  <a:schemeClr val="tx1"/>
                </a:solidFill>
              </a:rPr>
              <a:t>that shares important characteristics with the </a:t>
            </a:r>
            <a:r>
              <a:rPr lang="en-US" dirty="0" smtClean="0">
                <a:solidFill>
                  <a:schemeClr val="tx1"/>
                </a:solidFill>
              </a:rPr>
              <a:t>subject being researched and therefore can represent that subject in conducting simulations and calculations or in making predictions.</a:t>
            </a:r>
            <a:r>
              <a:rPr lang="en-US" dirty="0">
                <a:solidFill>
                  <a:schemeClr val="tx1"/>
                </a:solidFill>
              </a:rPr>
              <a:t> </a:t>
            </a:r>
            <a:r>
              <a:rPr lang="en-US" dirty="0" smtClean="0">
                <a:solidFill>
                  <a:schemeClr val="tx1"/>
                </a:solidFill>
              </a:rPr>
              <a:t> Models</a:t>
            </a:r>
            <a:r>
              <a:rPr lang="en-US" dirty="0">
                <a:solidFill>
                  <a:schemeClr val="tx1"/>
                </a:solidFill>
              </a:rPr>
              <a:t> can be material, visual, mathematical, </a:t>
            </a:r>
            <a:r>
              <a:rPr lang="en-US" dirty="0" smtClean="0">
                <a:solidFill>
                  <a:schemeClr val="tx1"/>
                </a:solidFill>
              </a:rPr>
              <a:t>empirical, computational etc.</a:t>
            </a:r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0973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762000" y="1657350"/>
            <a:ext cx="7772400" cy="1159799"/>
          </a:xfrm>
        </p:spPr>
        <p:txBody>
          <a:bodyPr/>
          <a:lstStyle/>
          <a:p>
            <a:r>
              <a:rPr lang="en-US" sz="5400" dirty="0" smtClean="0">
                <a:solidFill>
                  <a:schemeClr val="tx1"/>
                </a:solidFill>
              </a:rPr>
              <a:t>Lets Refactor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7" name="Shape 346"/>
          <p:cNvSpPr>
            <a:spLocks noChangeAspect="1"/>
          </p:cNvSpPr>
          <p:nvPr/>
        </p:nvSpPr>
        <p:spPr>
          <a:xfrm rot="3430718">
            <a:off x="5994287" y="404097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8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9" name="Shape 346"/>
          <p:cNvSpPr>
            <a:spLocks noChangeAspect="1"/>
          </p:cNvSpPr>
          <p:nvPr/>
        </p:nvSpPr>
        <p:spPr>
          <a:xfrm rot="2031311">
            <a:off x="5772740" y="381246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10" name="Shape 266"/>
          <p:cNvSpPr/>
          <p:nvPr/>
        </p:nvSpPr>
        <p:spPr>
          <a:xfrm>
            <a:off x="2282702" y="2714399"/>
            <a:ext cx="4956297" cy="151484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9187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09600" y="1572789"/>
            <a:ext cx="7848600" cy="231495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"</a:t>
            </a:r>
            <a:r>
              <a:rPr lang="en-US" sz="2800" dirty="0">
                <a:solidFill>
                  <a:schemeClr val="tx1"/>
                </a:solidFill>
              </a:rPr>
              <a:t>If the </a:t>
            </a:r>
            <a:r>
              <a:rPr lang="en-US" sz="2800" dirty="0" smtClean="0">
                <a:solidFill>
                  <a:schemeClr val="tx1"/>
                </a:solidFill>
              </a:rPr>
              <a:t>modifications, </a:t>
            </a:r>
            <a:r>
              <a:rPr lang="en-US" sz="2800" dirty="0">
                <a:solidFill>
                  <a:schemeClr val="tx1"/>
                </a:solidFill>
              </a:rPr>
              <a:t>needed to accommodate new </a:t>
            </a:r>
            <a:r>
              <a:rPr lang="en-US" sz="2800" dirty="0" smtClean="0">
                <a:solidFill>
                  <a:schemeClr val="tx1"/>
                </a:solidFill>
              </a:rPr>
              <a:t>observations, </a:t>
            </a:r>
            <a:r>
              <a:rPr lang="en-US" sz="2800" dirty="0">
                <a:solidFill>
                  <a:schemeClr val="tx1"/>
                </a:solidFill>
              </a:rPr>
              <a:t>become too baroque, it signals the need for a new </a:t>
            </a:r>
            <a:r>
              <a:rPr lang="en-US" sz="2800" dirty="0" smtClean="0">
                <a:solidFill>
                  <a:schemeClr val="tx1"/>
                </a:solidFill>
              </a:rPr>
              <a:t>model."</a:t>
            </a:r>
            <a:endParaRPr lang="en-US" sz="2800" dirty="0">
              <a:solidFill>
                <a:schemeClr val="tx1"/>
              </a:solidFill>
            </a:endParaRPr>
          </a:p>
          <a:p>
            <a:pPr algn="r">
              <a:buNone/>
            </a:pPr>
            <a:r>
              <a:rPr lang="en-US" sz="1400" dirty="0">
                <a:solidFill>
                  <a:schemeClr val="tx1"/>
                </a:solidFill>
              </a:rPr>
              <a:t>- </a:t>
            </a:r>
            <a:r>
              <a:rPr lang="en-US" sz="1400" dirty="0">
                <a:solidFill>
                  <a:schemeClr val="tx1"/>
                </a:solidFill>
              </a:rPr>
              <a:t>Stephen Hawking &amp; Leonard </a:t>
            </a:r>
            <a:r>
              <a:rPr lang="en-US" sz="1400" dirty="0" err="1">
                <a:solidFill>
                  <a:schemeClr val="tx1"/>
                </a:solidFill>
              </a:rPr>
              <a:t>Mlodinow</a:t>
            </a:r>
            <a:r>
              <a:rPr lang="en-US" sz="1400" dirty="0">
                <a:solidFill>
                  <a:schemeClr val="tx1"/>
                </a:solidFill>
              </a:rPr>
              <a:t>, The Grand Design</a:t>
            </a:r>
            <a:endParaRPr lang="en" sz="1400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894151"/>
      </p:ext>
    </p:extLst>
  </p:cSld>
  <p:clrMapOvr>
    <a:masterClrMapping/>
  </p:clrMapOvr>
  <p:transition spd="slow">
    <p:cut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0201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09600" y="1572789"/>
            <a:ext cx="7848600" cy="176096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"</a:t>
            </a:r>
            <a:r>
              <a:rPr lang="en-US" sz="2800" dirty="0">
                <a:solidFill>
                  <a:schemeClr val="tx1"/>
                </a:solidFill>
              </a:rPr>
              <a:t>If the </a:t>
            </a:r>
            <a:r>
              <a:rPr lang="en-US" sz="2800" dirty="0" smtClean="0">
                <a:solidFill>
                  <a:schemeClr val="tx1"/>
                </a:solidFill>
              </a:rPr>
              <a:t>modifications, </a:t>
            </a:r>
            <a:r>
              <a:rPr lang="en-US" sz="2800" dirty="0">
                <a:solidFill>
                  <a:schemeClr val="tx1"/>
                </a:solidFill>
              </a:rPr>
              <a:t>needed to accommodate new </a:t>
            </a:r>
            <a:r>
              <a:rPr lang="en-US" sz="2800" dirty="0" smtClean="0">
                <a:solidFill>
                  <a:schemeClr val="tx1"/>
                </a:solidFill>
              </a:rPr>
              <a:t>observations, </a:t>
            </a:r>
            <a:r>
              <a:rPr lang="en-US" sz="2800" dirty="0">
                <a:solidFill>
                  <a:schemeClr val="tx1"/>
                </a:solidFill>
              </a:rPr>
              <a:t>become too </a:t>
            </a:r>
            <a:r>
              <a:rPr lang="en-US" sz="2800" dirty="0" smtClean="0">
                <a:solidFill>
                  <a:schemeClr val="tx1"/>
                </a:solidFill>
              </a:rPr>
              <a:t>baroque or grotesque, </a:t>
            </a:r>
            <a:r>
              <a:rPr lang="en-US" sz="2800" dirty="0">
                <a:solidFill>
                  <a:schemeClr val="tx1"/>
                </a:solidFill>
              </a:rPr>
              <a:t>it signals the need for a new </a:t>
            </a:r>
            <a:r>
              <a:rPr lang="en-US" sz="2800" dirty="0" smtClean="0">
                <a:solidFill>
                  <a:schemeClr val="tx1"/>
                </a:solidFill>
              </a:rPr>
              <a:t>model."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4" name="Shape 346"/>
          <p:cNvSpPr>
            <a:spLocks noChangeAspect="1"/>
          </p:cNvSpPr>
          <p:nvPr/>
        </p:nvSpPr>
        <p:spPr>
          <a:xfrm rot="3430718">
            <a:off x="6111693" y="289241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5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6" name="Shape 346"/>
          <p:cNvSpPr>
            <a:spLocks noChangeAspect="1"/>
          </p:cNvSpPr>
          <p:nvPr/>
        </p:nvSpPr>
        <p:spPr>
          <a:xfrm rot="2031311">
            <a:off x="4934541" y="403524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851190"/>
      </p:ext>
    </p:extLst>
  </p:cSld>
  <p:clrMapOvr>
    <a:masterClrMapping/>
  </p:clrMapOvr>
  <p:transition spd="slow">
    <p:cut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978" y="0"/>
            <a:ext cx="730204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9234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3" y="9272"/>
            <a:ext cx="627556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81907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30851"/>
            <a:ext cx="6172200" cy="504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866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09550"/>
            <a:ext cx="5257800" cy="483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66057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22"/>
            <a:ext cx="9144000" cy="503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5036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63"/>
          <p:cNvSpPr txBox="1">
            <a:spLocks noGrp="1"/>
          </p:cNvSpPr>
          <p:nvPr/>
        </p:nvSpPr>
        <p:spPr>
          <a:xfrm>
            <a:off x="1279583" y="1494769"/>
            <a:ext cx="54570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lvl="0" rtl="0">
              <a:spcBef>
                <a:spcPts val="0"/>
              </a:spcBef>
              <a:buNone/>
            </a:pPr>
            <a:r>
              <a:rPr lang="en" sz="5400" dirty="0" smtClean="0">
                <a:solidFill>
                  <a:schemeClr val="tx1"/>
                </a:solidFill>
              </a:rPr>
              <a:t>Thanks</a:t>
            </a:r>
            <a:r>
              <a:rPr lang="en" sz="4800" dirty="0" smtClean="0">
                <a:solidFill>
                  <a:schemeClr val="tx1"/>
                </a:solidFill>
              </a:rPr>
              <a:t>!</a:t>
            </a:r>
            <a:endParaRPr lang="en" sz="4800" dirty="0">
              <a:solidFill>
                <a:schemeClr val="tx1"/>
              </a:solidFill>
            </a:endParaRPr>
          </a:p>
        </p:txBody>
      </p:sp>
      <p:sp>
        <p:nvSpPr>
          <p:cNvPr id="5" name="Shape 264"/>
          <p:cNvSpPr txBox="1">
            <a:spLocks noGrp="1"/>
          </p:cNvSpPr>
          <p:nvPr/>
        </p:nvSpPr>
        <p:spPr>
          <a:xfrm>
            <a:off x="3293808" y="2343150"/>
            <a:ext cx="6593700" cy="2327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lvl="0" algn="ctr" rtl="0">
              <a:spcBef>
                <a:spcPts val="0"/>
              </a:spcBef>
              <a:buNone/>
            </a:pPr>
            <a:r>
              <a:rPr lang="en" sz="4800" b="1" dirty="0">
                <a:solidFill>
                  <a:schemeClr val="tx1"/>
                </a:solidFill>
              </a:rPr>
              <a:t>Any questions?</a:t>
            </a:r>
          </a:p>
          <a:p>
            <a:pPr lvl="0" algn="ctr" rtl="0">
              <a:spcBef>
                <a:spcPts val="0"/>
              </a:spcBef>
              <a:buNone/>
            </a:pPr>
            <a:endParaRPr dirty="0">
              <a:solidFill>
                <a:schemeClr val="tx1"/>
              </a:solidFill>
            </a:endParaRPr>
          </a:p>
        </p:txBody>
      </p:sp>
      <p:sp>
        <p:nvSpPr>
          <p:cNvPr id="6" name="Shape 266"/>
          <p:cNvSpPr/>
          <p:nvPr/>
        </p:nvSpPr>
        <p:spPr>
          <a:xfrm>
            <a:off x="1279583" y="2472701"/>
            <a:ext cx="2550040" cy="227051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7" name="Shape 346"/>
          <p:cNvSpPr>
            <a:spLocks noChangeAspect="1"/>
          </p:cNvSpPr>
          <p:nvPr/>
        </p:nvSpPr>
        <p:spPr>
          <a:xfrm rot="2031311">
            <a:off x="946002" y="3265830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8" name="Shape 346"/>
          <p:cNvSpPr>
            <a:spLocks noChangeAspect="1"/>
          </p:cNvSpPr>
          <p:nvPr/>
        </p:nvSpPr>
        <p:spPr>
          <a:xfrm rot="3430718">
            <a:off x="6027378" y="397522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9" name="Shape 346"/>
          <p:cNvSpPr>
            <a:spLocks noChangeAspect="1"/>
          </p:cNvSpPr>
          <p:nvPr/>
        </p:nvSpPr>
        <p:spPr>
          <a:xfrm rot="789421">
            <a:off x="1407886" y="289239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  <p:sp>
        <p:nvSpPr>
          <p:cNvPr id="10" name="Shape 346"/>
          <p:cNvSpPr>
            <a:spLocks noChangeAspect="1"/>
          </p:cNvSpPr>
          <p:nvPr/>
        </p:nvSpPr>
        <p:spPr>
          <a:xfrm rot="2031311">
            <a:off x="5315540" y="3825442"/>
            <a:ext cx="1126561" cy="1097280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799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smtClean="0">
                <a:solidFill>
                  <a:schemeClr val="tx1"/>
                </a:solidFill>
              </a:rPr>
              <a:t>Why do we need models?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457200" y="1563401"/>
            <a:ext cx="8229600" cy="154175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95" indent="-3429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" dirty="0" smtClean="0">
                <a:solidFill>
                  <a:schemeClr val="tx1"/>
                </a:solidFill>
              </a:rPr>
              <a:t>Explain and observe real life </a:t>
            </a:r>
            <a:r>
              <a:rPr lang="en" dirty="0" smtClean="0">
                <a:solidFill>
                  <a:schemeClr val="tx1"/>
                </a:solidFill>
              </a:rPr>
              <a:t>objects/</a:t>
            </a:r>
            <a:r>
              <a:rPr lang="en-US" dirty="0" err="1" smtClean="0">
                <a:solidFill>
                  <a:schemeClr val="tx1"/>
                </a:solidFill>
              </a:rPr>
              <a:t>phenomenas</a:t>
            </a:r>
            <a:r>
              <a:rPr lang="en" dirty="0" smtClean="0">
                <a:solidFill>
                  <a:schemeClr val="tx1"/>
                </a:solidFill>
              </a:rPr>
              <a:t> </a:t>
            </a:r>
            <a:r>
              <a:rPr lang="en" dirty="0" smtClean="0">
                <a:solidFill>
                  <a:schemeClr val="tx1"/>
                </a:solidFill>
              </a:rPr>
              <a:t>, their behavior  and interactions</a:t>
            </a:r>
          </a:p>
          <a:p>
            <a:pPr marL="571495" indent="-3429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" dirty="0" smtClean="0">
                <a:solidFill>
                  <a:schemeClr val="tx1"/>
                </a:solidFill>
              </a:rPr>
              <a:t>Make predictions</a:t>
            </a:r>
            <a:endParaRPr lang="en" dirty="0">
              <a:solidFill>
                <a:schemeClr val="tx1"/>
              </a:solidFill>
            </a:endParaRPr>
          </a:p>
          <a:p>
            <a:pPr marL="571495" indent="-3429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" dirty="0" smtClean="0">
                <a:solidFill>
                  <a:schemeClr val="tx1"/>
                </a:solidFill>
              </a:rPr>
              <a:t>Break down problems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141750" y="281249"/>
            <a:ext cx="788695" cy="805192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82" name="Shape 82"/>
          <p:cNvSpPr/>
          <p:nvPr/>
        </p:nvSpPr>
        <p:spPr>
          <a:xfrm>
            <a:off x="4363257" y="476438"/>
            <a:ext cx="345680" cy="414829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685800" y="22669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/>
            <a:r>
              <a:rPr lang="en-US" sz="1400" dirty="0" smtClean="0">
                <a:solidFill>
                  <a:schemeClr val="tx1"/>
                </a:solidFill>
              </a:rPr>
              <a:t/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S.O.L.I.D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Models </a:t>
            </a:r>
            <a:r>
              <a:rPr lang="en-US" sz="1400" dirty="0">
                <a:solidFill>
                  <a:schemeClr val="tx1"/>
                </a:solidFill>
              </a:rPr>
              <a:t>for the </a:t>
            </a:r>
            <a:r>
              <a:rPr lang="en-US" sz="1400" dirty="0" smtClean="0">
                <a:solidFill>
                  <a:schemeClr val="tx1"/>
                </a:solidFill>
              </a:rPr>
              <a:t>Rescue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b="1" u="sng" dirty="0" smtClean="0">
                <a:solidFill>
                  <a:schemeClr val="tx1"/>
                </a:solidFill>
              </a:rPr>
              <a:t>Domain </a:t>
            </a:r>
            <a:r>
              <a:rPr lang="en-US" sz="1400" b="1" u="sng" dirty="0">
                <a:solidFill>
                  <a:schemeClr val="tx1"/>
                </a:solidFill>
              </a:rPr>
              <a:t>Driven </a:t>
            </a:r>
            <a:r>
              <a:rPr lang="en-US" sz="1400" b="1" u="sng" dirty="0" smtClean="0">
                <a:solidFill>
                  <a:schemeClr val="tx1"/>
                </a:solidFill>
              </a:rPr>
              <a:t>Design</a:t>
            </a:r>
            <a:r>
              <a:rPr lang="en-US" sz="1400" b="1" u="sng" dirty="0">
                <a:solidFill>
                  <a:schemeClr val="tx1"/>
                </a:solidFill>
              </a:rPr>
              <a:t/>
            </a:r>
            <a:br>
              <a:rPr lang="en-US" sz="1400" b="1" u="sng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Introduction</a:t>
            </a:r>
            <a:r>
              <a:rPr lang="en-US" sz="1400" b="1" i="1" dirty="0">
                <a:solidFill>
                  <a:schemeClr val="tx1"/>
                </a:solidFill>
              </a:rPr>
              <a:t/>
            </a:r>
            <a:br>
              <a:rPr lang="en-US" sz="1400" b="1" i="1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</a:t>
            </a:r>
            <a:r>
              <a:rPr lang="en-US" sz="1400" dirty="0" smtClean="0">
                <a:solidFill>
                  <a:schemeClr val="tx1"/>
                </a:solidFill>
              </a:rPr>
              <a:t>Strategic </a:t>
            </a:r>
            <a:r>
              <a:rPr lang="en-US" sz="1400" dirty="0" smtClean="0">
                <a:solidFill>
                  <a:schemeClr val="tx1"/>
                </a:solidFill>
              </a:rPr>
              <a:t>Design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dirty="0" smtClean="0">
                <a:solidFill>
                  <a:schemeClr val="tx1"/>
                </a:solidFill>
              </a:rPr>
              <a:t>DDD </a:t>
            </a:r>
            <a:r>
              <a:rPr lang="en-US" sz="1400" dirty="0">
                <a:solidFill>
                  <a:schemeClr val="tx1"/>
                </a:solidFill>
              </a:rPr>
              <a:t>Tactical </a:t>
            </a:r>
            <a:r>
              <a:rPr lang="en-US" sz="1400" dirty="0" smtClean="0">
                <a:solidFill>
                  <a:schemeClr val="tx1"/>
                </a:solidFill>
              </a:rPr>
              <a:t>Design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Software </a:t>
            </a:r>
            <a:r>
              <a:rPr lang="en-US" sz="1400" dirty="0">
                <a:solidFill>
                  <a:schemeClr val="tx1"/>
                </a:solidFill>
              </a:rPr>
              <a:t>Architecture (Parts I, II &amp; III</a:t>
            </a:r>
            <a:r>
              <a:rPr lang="en-US" sz="1400" dirty="0" smtClean="0">
                <a:solidFill>
                  <a:schemeClr val="tx1"/>
                </a:solidFill>
              </a:rPr>
              <a:t>)</a:t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Application </a:t>
            </a:r>
            <a:r>
              <a:rPr lang="en-US" sz="1400" dirty="0">
                <a:solidFill>
                  <a:schemeClr val="tx1"/>
                </a:solidFill>
              </a:rPr>
              <a:t>Lifecycle </a:t>
            </a:r>
            <a:r>
              <a:rPr lang="en-US" sz="1400" dirty="0" smtClean="0">
                <a:solidFill>
                  <a:schemeClr val="tx1"/>
                </a:solidFill>
              </a:rPr>
              <a:t>Management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Continuous </a:t>
            </a:r>
            <a:r>
              <a:rPr lang="en-US" sz="1400" dirty="0">
                <a:solidFill>
                  <a:schemeClr val="tx1"/>
                </a:solidFill>
              </a:rPr>
              <a:t>Integration, Deployment, </a:t>
            </a:r>
            <a:r>
              <a:rPr lang="en-US" sz="1400" dirty="0" smtClean="0">
                <a:solidFill>
                  <a:schemeClr val="tx1"/>
                </a:solidFill>
              </a:rPr>
              <a:t>Delivery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Generic </a:t>
            </a:r>
            <a:r>
              <a:rPr lang="en-US" sz="1400" dirty="0">
                <a:solidFill>
                  <a:schemeClr val="tx1"/>
                </a:solidFill>
              </a:rPr>
              <a:t>Domain as a </a:t>
            </a:r>
            <a:r>
              <a:rPr lang="en-US" sz="1400" dirty="0" smtClean="0">
                <a:solidFill>
                  <a:schemeClr val="tx1"/>
                </a:solidFill>
              </a:rPr>
              <a:t>Service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CQRS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Event Sourcing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 smtClean="0">
                <a:solidFill>
                  <a:schemeClr val="tx1"/>
                </a:solidFill>
              </a:rPr>
              <a:t>oAuth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2.0 &amp; </a:t>
            </a:r>
            <a:r>
              <a:rPr lang="en-US" sz="1400" dirty="0" smtClean="0">
                <a:solidFill>
                  <a:schemeClr val="tx1"/>
                </a:solidFill>
              </a:rPr>
              <a:t>OIDC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smtClean="0">
                <a:solidFill>
                  <a:schemeClr val="tx1"/>
                </a:solidFill>
              </a:rPr>
              <a:t>Lucene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 smtClean="0">
                <a:solidFill>
                  <a:schemeClr val="tx1"/>
                </a:solidFill>
              </a:rPr>
              <a:t>Hystrix</a:t>
            </a:r>
            <a:r>
              <a:rPr lang="en-US" sz="1400" dirty="0" smtClean="0">
                <a:solidFill>
                  <a:schemeClr val="tx1"/>
                </a:solidFill>
              </a:rPr>
              <a:t/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 smtClean="0">
                <a:solidFill>
                  <a:schemeClr val="tx1"/>
                </a:solidFill>
              </a:rPr>
              <a:t>	- Cassandra</a:t>
            </a:r>
            <a:endParaRPr lang="en" sz="1400" dirty="0">
              <a:solidFill>
                <a:schemeClr val="tx1"/>
              </a:solidFill>
            </a:endParaRPr>
          </a:p>
        </p:txBody>
      </p:sp>
      <p:sp>
        <p:nvSpPr>
          <p:cNvPr id="6" name="Shape 48"/>
          <p:cNvSpPr txBox="1">
            <a:spLocks/>
          </p:cNvSpPr>
          <p:nvPr/>
        </p:nvSpPr>
        <p:spPr>
          <a:xfrm>
            <a:off x="2286000" y="133350"/>
            <a:ext cx="5486400" cy="911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60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Coming up</a:t>
            </a:r>
            <a:r>
              <a:rPr lang="en" dirty="0" smtClean="0">
                <a:solidFill>
                  <a:schemeClr val="tx1"/>
                </a:solidFill>
              </a:rPr>
              <a:t>!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7" name="Shape 49"/>
          <p:cNvSpPr/>
          <p:nvPr/>
        </p:nvSpPr>
        <p:spPr>
          <a:xfrm>
            <a:off x="2413774" y="311051"/>
            <a:ext cx="658851" cy="734099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8" name="Shape 50"/>
          <p:cNvSpPr/>
          <p:nvPr/>
        </p:nvSpPr>
        <p:spPr>
          <a:xfrm>
            <a:off x="2584382" y="542013"/>
            <a:ext cx="317635" cy="298183"/>
          </a:xfrm>
          <a:custGeom>
            <a:avLst/>
            <a:gdLst/>
            <a:ahLst/>
            <a:cxnLst/>
            <a:rect l="0" t="0" r="0" b="0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002631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59" y="1"/>
            <a:ext cx="755228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689841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1" y="1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90985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530" y="285750"/>
            <a:ext cx="6696941" cy="446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646569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7346</TotalTime>
  <Words>932</Words>
  <Application>Microsoft Office PowerPoint</Application>
  <PresentationFormat>On-screen Show (16:9)</PresentationFormat>
  <Paragraphs>157</Paragraphs>
  <Slides>60</Slides>
  <Notes>57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6" baseType="lpstr">
      <vt:lpstr>Walter Turncoat</vt:lpstr>
      <vt:lpstr>Wingdings</vt:lpstr>
      <vt:lpstr>Sniglet</vt:lpstr>
      <vt:lpstr>Arial</vt:lpstr>
      <vt:lpstr>Arial Unicode MS</vt:lpstr>
      <vt:lpstr>Ursula template</vt:lpstr>
      <vt:lpstr>Models for            the  Rescue</vt:lpstr>
      <vt:lpstr>   - S.O.L.I.D  - Models for the Rescue  - Domain Driven Design   - DDD Introduction   - DDD Strategic Design   - DDD Tactical Design  - Software Architecture (Parts I, II &amp; III)  - Application Lifecycle Management  - Continuous Integration, Deployment, Delivery  - Generic Domain as a Service  - CQRS  - Event Sourcing  - oAuth 2.0 &amp; OIDC  - Lucene  - Hystrix  - Cassandra</vt:lpstr>
      <vt:lpstr>Agenda</vt:lpstr>
      <vt:lpstr>1.  What is a Model?</vt:lpstr>
      <vt:lpstr>Establishing UL</vt:lpstr>
      <vt:lpstr>Why do we need models?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does all that helps us?</vt:lpstr>
      <vt:lpstr>Enterprise Software </vt:lpstr>
      <vt:lpstr>PowerPoint Presentation</vt:lpstr>
      <vt:lpstr>E-Commerce</vt:lpstr>
      <vt:lpstr>PowerPoint Presentation</vt:lpstr>
      <vt:lpstr>PowerPoint Presentation</vt:lpstr>
      <vt:lpstr>PowerPoint Presentation</vt:lpstr>
      <vt:lpstr>Object</vt:lpstr>
      <vt:lpstr>PowerPoint Presentation</vt:lpstr>
      <vt:lpstr>Anemic Models</vt:lpstr>
      <vt:lpstr>Sympthoms of anemia</vt:lpstr>
      <vt:lpstr>PowerPoint Presentation</vt:lpstr>
      <vt:lpstr>Tell don’t ask</vt:lpstr>
      <vt:lpstr>Let’s Refactor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But why the anemic models are so frequent? We are so used to see them everywhere…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good…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Heavy Model</vt:lpstr>
      <vt:lpstr>Usually</vt:lpstr>
      <vt:lpstr>Lets Refactor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- S.O.L.I.D  - Models for the Rescue  - Domain Driven Design   - DDD Introduction   - DDD Strategic Design   - DDD Tactical Design  - Software Architecture (Parts I, II &amp; III)  - Application Lifecycle Management  - Continuous Integration, Deployment, Delivery  - Generic Domain as a Service  - CQRS  - Event Sourcing  - oAuth 2.0 &amp; OIDC  - Lucene  - Hystrix  - Cassandra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Models for      the Rescue</dc:title>
  <cp:lastModifiedBy>Simeon Dimov</cp:lastModifiedBy>
  <cp:revision>134</cp:revision>
  <dcterms:modified xsi:type="dcterms:W3CDTF">2016-02-06T09:41:54Z</dcterms:modified>
</cp:coreProperties>
</file>